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76" r:id="rId3"/>
    <p:sldId id="258" r:id="rId4"/>
    <p:sldId id="257" r:id="rId5"/>
    <p:sldId id="261" r:id="rId6"/>
    <p:sldId id="262" r:id="rId7"/>
    <p:sldId id="263" r:id="rId8"/>
    <p:sldId id="264" r:id="rId9"/>
    <p:sldId id="265" r:id="rId10"/>
    <p:sldId id="266" r:id="rId11"/>
    <p:sldId id="267" r:id="rId12"/>
    <p:sldId id="268" r:id="rId13"/>
    <p:sldId id="269" r:id="rId14"/>
    <p:sldId id="271" r:id="rId15"/>
    <p:sldId id="270"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9"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82740" autoAdjust="0"/>
  </p:normalViewPr>
  <p:slideViewPr>
    <p:cSldViewPr>
      <p:cViewPr varScale="1">
        <p:scale>
          <a:sx n="74" d="100"/>
          <a:sy n="74" d="100"/>
        </p:scale>
        <p:origin x="-1656" y="-6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CC374-B63E-412D-8DBC-320F2C9C4626}" type="doc">
      <dgm:prSet loTypeId="urn:microsoft.com/office/officeart/2005/8/layout/vList6" loCatId="list" qsTypeId="urn:microsoft.com/office/officeart/2005/8/quickstyle/simple1#2" qsCatId="simple" csTypeId="urn:microsoft.com/office/officeart/2005/8/colors/accent1_2#2" csCatId="accent1" phldr="1"/>
      <dgm:spPr/>
      <dgm:t>
        <a:bodyPr/>
        <a:lstStyle/>
        <a:p>
          <a:endParaRPr lang="bg-BG"/>
        </a:p>
      </dgm:t>
    </dgm:pt>
    <dgm:pt modelId="{CAD60755-7189-4E27-A855-48D619A25C25}">
      <dgm:prSet phldrT="[Text]" custT="1"/>
      <dgm:spPr/>
      <dgm:t>
        <a:bodyPr/>
        <a:lstStyle/>
        <a:p>
          <a:r>
            <a:rPr lang="bg-BG" sz="3200" dirty="0" smtClean="0">
              <a:solidFill>
                <a:schemeClr val="tx1"/>
              </a:solidFill>
            </a:rPr>
            <a:t>Цели</a:t>
          </a:r>
          <a:endParaRPr lang="bg-BG" sz="3200" dirty="0">
            <a:solidFill>
              <a:schemeClr val="tx1"/>
            </a:solidFill>
          </a:endParaRPr>
        </a:p>
      </dgm:t>
    </dgm:pt>
    <dgm:pt modelId="{9000A1F5-49FF-41CD-824A-001373E8A311}" type="parTrans" cxnId="{FAE6923E-FA6B-4357-BD95-01EBED999C58}">
      <dgm:prSet/>
      <dgm:spPr/>
      <dgm:t>
        <a:bodyPr/>
        <a:lstStyle/>
        <a:p>
          <a:endParaRPr lang="bg-BG"/>
        </a:p>
      </dgm:t>
    </dgm:pt>
    <dgm:pt modelId="{D7071BC9-CC3C-4136-AEE9-5BB1A1BBE9A8}" type="sibTrans" cxnId="{FAE6923E-FA6B-4357-BD95-01EBED999C58}">
      <dgm:prSet/>
      <dgm:spPr/>
      <dgm:t>
        <a:bodyPr/>
        <a:lstStyle/>
        <a:p>
          <a:endParaRPr lang="bg-BG"/>
        </a:p>
      </dgm:t>
    </dgm:pt>
    <dgm:pt modelId="{17463571-2EAA-4008-9CDB-3E20E1905391}">
      <dgm:prSet phldrT="[Text]" custT="1"/>
      <dgm:spPr/>
      <dgm:t>
        <a:bodyPr/>
        <a:lstStyle/>
        <a:p>
          <a:r>
            <a:rPr lang="bg-BG" sz="1800" dirty="0" smtClean="0"/>
            <a:t>Преглед на най-популярните оценъчни методи и инструменти</a:t>
          </a:r>
          <a:endParaRPr lang="bg-BG" sz="1800" dirty="0"/>
        </a:p>
      </dgm:t>
    </dgm:pt>
    <dgm:pt modelId="{84376B60-0373-444F-86A6-AB622705DAA1}" type="parTrans" cxnId="{EF633F97-8E89-41AF-82FE-5891A975974B}">
      <dgm:prSet/>
      <dgm:spPr/>
      <dgm:t>
        <a:bodyPr/>
        <a:lstStyle/>
        <a:p>
          <a:endParaRPr lang="bg-BG"/>
        </a:p>
      </dgm:t>
    </dgm:pt>
    <dgm:pt modelId="{8FCF961B-A218-4B8E-BB10-DAE61EBB82ED}" type="sibTrans" cxnId="{EF633F97-8E89-41AF-82FE-5891A975974B}">
      <dgm:prSet/>
      <dgm:spPr/>
      <dgm:t>
        <a:bodyPr/>
        <a:lstStyle/>
        <a:p>
          <a:endParaRPr lang="bg-BG"/>
        </a:p>
      </dgm:t>
    </dgm:pt>
    <dgm:pt modelId="{C113CE03-7E15-4C12-8391-B4B54928A5A7}">
      <dgm:prSet phldrT="[Text]" custT="1"/>
      <dgm:spPr/>
      <dgm:t>
        <a:bodyPr/>
        <a:lstStyle/>
        <a:p>
          <a:r>
            <a:rPr lang="bg-BG" sz="3200" dirty="0" smtClean="0">
              <a:solidFill>
                <a:schemeClr val="tx1"/>
              </a:solidFill>
            </a:rPr>
            <a:t>Очаквани резултати</a:t>
          </a:r>
          <a:endParaRPr lang="bg-BG" sz="3200" dirty="0">
            <a:solidFill>
              <a:schemeClr val="tx1"/>
            </a:solidFill>
          </a:endParaRPr>
        </a:p>
      </dgm:t>
    </dgm:pt>
    <dgm:pt modelId="{D71402DF-AE76-41B1-89A4-EC20D6895938}" type="parTrans" cxnId="{2B8966B3-2BDD-46E2-85DB-F24E7F7BA0BD}">
      <dgm:prSet/>
      <dgm:spPr/>
      <dgm:t>
        <a:bodyPr/>
        <a:lstStyle/>
        <a:p>
          <a:endParaRPr lang="bg-BG"/>
        </a:p>
      </dgm:t>
    </dgm:pt>
    <dgm:pt modelId="{44B2890C-C77C-4987-A804-231AABD05BC8}" type="sibTrans" cxnId="{2B8966B3-2BDD-46E2-85DB-F24E7F7BA0BD}">
      <dgm:prSet/>
      <dgm:spPr/>
      <dgm:t>
        <a:bodyPr/>
        <a:lstStyle/>
        <a:p>
          <a:endParaRPr lang="bg-BG"/>
        </a:p>
      </dgm:t>
    </dgm:pt>
    <dgm:pt modelId="{D24C8386-786E-403A-B8E9-B128A51CB1E8}">
      <dgm:prSet custT="1"/>
      <dgm:spPr/>
      <dgm:t>
        <a:bodyPr/>
        <a:lstStyle/>
        <a:p>
          <a:r>
            <a:rPr lang="bg-BG" sz="1800" dirty="0" smtClean="0"/>
            <a:t> Демонстриране на концепция на портфолио със знания</a:t>
          </a:r>
          <a:endParaRPr lang="bg-BG" sz="1800" dirty="0"/>
        </a:p>
      </dgm:t>
    </dgm:pt>
    <dgm:pt modelId="{EAE89812-8557-4946-BE1B-77A6E6578A9D}" type="parTrans" cxnId="{4D658828-0310-4E6D-8176-1FBFF5F6D866}">
      <dgm:prSet/>
      <dgm:spPr/>
      <dgm:t>
        <a:bodyPr/>
        <a:lstStyle/>
        <a:p>
          <a:endParaRPr lang="bg-BG"/>
        </a:p>
      </dgm:t>
    </dgm:pt>
    <dgm:pt modelId="{08D11A21-9660-4D97-BB3A-71544B40F284}" type="sibTrans" cxnId="{4D658828-0310-4E6D-8176-1FBFF5F6D866}">
      <dgm:prSet/>
      <dgm:spPr/>
      <dgm:t>
        <a:bodyPr/>
        <a:lstStyle/>
        <a:p>
          <a:endParaRPr lang="bg-BG"/>
        </a:p>
      </dgm:t>
    </dgm:pt>
    <dgm:pt modelId="{933E74CF-1C1C-4683-A83A-2449A98FB554}">
      <dgm:prSet custT="1"/>
      <dgm:spPr/>
      <dgm:t>
        <a:bodyPr/>
        <a:lstStyle/>
        <a:p>
          <a:r>
            <a:rPr lang="bg-BG" sz="1800" dirty="0" smtClean="0"/>
            <a:t>Представяне на самооценъчен онлайн инструмент</a:t>
          </a:r>
          <a:endParaRPr lang="bg-BG" sz="1800" dirty="0"/>
        </a:p>
      </dgm:t>
    </dgm:pt>
    <dgm:pt modelId="{2A33FFB7-616A-49EE-A479-92E2F2123A5F}" type="parTrans" cxnId="{A011D34B-E35C-4261-A5D1-3707AF1473D2}">
      <dgm:prSet/>
      <dgm:spPr/>
      <dgm:t>
        <a:bodyPr/>
        <a:lstStyle/>
        <a:p>
          <a:endParaRPr lang="bg-BG"/>
        </a:p>
      </dgm:t>
    </dgm:pt>
    <dgm:pt modelId="{9200531E-E958-4E14-9802-2FBE8F41462F}" type="sibTrans" cxnId="{A011D34B-E35C-4261-A5D1-3707AF1473D2}">
      <dgm:prSet/>
      <dgm:spPr/>
      <dgm:t>
        <a:bodyPr/>
        <a:lstStyle/>
        <a:p>
          <a:endParaRPr lang="bg-BG"/>
        </a:p>
      </dgm:t>
    </dgm:pt>
    <dgm:pt modelId="{D5728A82-D1B8-41E2-B98A-4C4A14423341}">
      <dgm:prSet phldrT="[Text]"/>
      <dgm:spPr/>
      <dgm:t>
        <a:bodyPr/>
        <a:lstStyle/>
        <a:p>
          <a:r>
            <a:rPr lang="bg-BG" dirty="0" smtClean="0"/>
            <a:t>Обучителите на възрастни ще могат да</a:t>
          </a:r>
          <a:r>
            <a:rPr lang="en-US" dirty="0" smtClean="0"/>
            <a:t>:</a:t>
          </a:r>
          <a:endParaRPr lang="bg-BG" dirty="0"/>
        </a:p>
      </dgm:t>
    </dgm:pt>
    <dgm:pt modelId="{5B0BA539-98A6-4454-8459-F2CD6BA47D96}" type="sibTrans" cxnId="{71A38874-235B-4A6B-879B-F362673DC5CB}">
      <dgm:prSet/>
      <dgm:spPr/>
      <dgm:t>
        <a:bodyPr/>
        <a:lstStyle/>
        <a:p>
          <a:endParaRPr lang="bg-BG"/>
        </a:p>
      </dgm:t>
    </dgm:pt>
    <dgm:pt modelId="{D3EF3A06-B559-45B2-848B-5BB05C989568}" type="parTrans" cxnId="{71A38874-235B-4A6B-879B-F362673DC5CB}">
      <dgm:prSet/>
      <dgm:spPr/>
      <dgm:t>
        <a:bodyPr/>
        <a:lstStyle/>
        <a:p>
          <a:endParaRPr lang="bg-BG"/>
        </a:p>
      </dgm:t>
    </dgm:pt>
    <dgm:pt modelId="{0A79B97F-576D-480D-95A7-BE430AFC1C5E}">
      <dgm:prSet/>
      <dgm:spPr/>
      <dgm:t>
        <a:bodyPr/>
        <a:lstStyle/>
        <a:p>
          <a:r>
            <a:rPr lang="bg-BG" dirty="0" smtClean="0"/>
            <a:t>Да прилагат портфолийният метод</a:t>
          </a:r>
          <a:endParaRPr lang="bg-BG" dirty="0"/>
        </a:p>
      </dgm:t>
    </dgm:pt>
    <dgm:pt modelId="{D5AB7175-D8AC-4917-A496-E644711E7D79}" type="parTrans" cxnId="{716C09A0-2E1A-4E09-88A4-5CBA8E2622B2}">
      <dgm:prSet/>
      <dgm:spPr/>
      <dgm:t>
        <a:bodyPr/>
        <a:lstStyle/>
        <a:p>
          <a:endParaRPr lang="bg-BG"/>
        </a:p>
      </dgm:t>
    </dgm:pt>
    <dgm:pt modelId="{49746A34-087D-4F9A-ADAC-22EBDDD1E94A}" type="sibTrans" cxnId="{716C09A0-2E1A-4E09-88A4-5CBA8E2622B2}">
      <dgm:prSet/>
      <dgm:spPr/>
      <dgm:t>
        <a:bodyPr/>
        <a:lstStyle/>
        <a:p>
          <a:endParaRPr lang="bg-BG"/>
        </a:p>
      </dgm:t>
    </dgm:pt>
    <dgm:pt modelId="{143B183B-7894-44CA-9AF4-9D2A5900BC1D}">
      <dgm:prSet/>
      <dgm:spPr/>
      <dgm:t>
        <a:bodyPr/>
        <a:lstStyle/>
        <a:p>
          <a:r>
            <a:rPr lang="bg-BG" dirty="0" smtClean="0"/>
            <a:t>Да популяризара идеята за изучаване и прилагане на бизнес модели</a:t>
          </a:r>
          <a:endParaRPr lang="bg-BG" dirty="0"/>
        </a:p>
      </dgm:t>
    </dgm:pt>
    <dgm:pt modelId="{2A39F434-3062-4184-84D5-C45422BB2CD1}" type="parTrans" cxnId="{CE494517-E0D7-4104-991D-756897C8E8F4}">
      <dgm:prSet/>
      <dgm:spPr/>
      <dgm:t>
        <a:bodyPr/>
        <a:lstStyle/>
        <a:p>
          <a:endParaRPr lang="bg-BG"/>
        </a:p>
      </dgm:t>
    </dgm:pt>
    <dgm:pt modelId="{F305C984-4498-476D-BDD7-066FADC41DBA}" type="sibTrans" cxnId="{CE494517-E0D7-4104-991D-756897C8E8F4}">
      <dgm:prSet/>
      <dgm:spPr/>
      <dgm:t>
        <a:bodyPr/>
        <a:lstStyle/>
        <a:p>
          <a:endParaRPr lang="bg-BG"/>
        </a:p>
      </dgm:t>
    </dgm:pt>
    <dgm:pt modelId="{A7F2D8DA-4804-47AB-9452-F99524CE67F1}">
      <dgm:prSet phldrT="[Text]"/>
      <dgm:spPr/>
      <dgm:t>
        <a:bodyPr/>
        <a:lstStyle/>
        <a:p>
          <a:r>
            <a:rPr lang="bg-BG" dirty="0" smtClean="0"/>
            <a:t>Оценят знанията и уменията на обучаемите</a:t>
          </a:r>
          <a:endParaRPr lang="bg-BG" dirty="0"/>
        </a:p>
      </dgm:t>
    </dgm:pt>
    <dgm:pt modelId="{165F7F0C-6666-40A8-A6C4-CC021E270397}" type="parTrans" cxnId="{71FF679D-1785-4727-862C-B6977453E0DA}">
      <dgm:prSet/>
      <dgm:spPr/>
      <dgm:t>
        <a:bodyPr/>
        <a:lstStyle/>
        <a:p>
          <a:endParaRPr lang="bg-BG"/>
        </a:p>
      </dgm:t>
    </dgm:pt>
    <dgm:pt modelId="{271E76FE-A7B9-49E8-BF4C-2F24385935C2}" type="sibTrans" cxnId="{71FF679D-1785-4727-862C-B6977453E0DA}">
      <dgm:prSet/>
      <dgm:spPr/>
      <dgm:t>
        <a:bodyPr/>
        <a:lstStyle/>
        <a:p>
          <a:endParaRPr lang="bg-BG"/>
        </a:p>
      </dgm:t>
    </dgm:pt>
    <dgm:pt modelId="{6791A4FE-86C6-47F4-AE15-28954D9BDE83}" type="pres">
      <dgm:prSet presAssocID="{C8ACC374-B63E-412D-8DBC-320F2C9C4626}" presName="Name0" presStyleCnt="0">
        <dgm:presLayoutVars>
          <dgm:dir/>
          <dgm:animLvl val="lvl"/>
          <dgm:resizeHandles/>
        </dgm:presLayoutVars>
      </dgm:prSet>
      <dgm:spPr/>
      <dgm:t>
        <a:bodyPr/>
        <a:lstStyle/>
        <a:p>
          <a:endParaRPr lang="bg-BG"/>
        </a:p>
      </dgm:t>
    </dgm:pt>
    <dgm:pt modelId="{3A2D4359-70F5-415E-A485-3FF3113D9436}" type="pres">
      <dgm:prSet presAssocID="{CAD60755-7189-4E27-A855-48D619A25C25}" presName="linNode" presStyleCnt="0"/>
      <dgm:spPr/>
    </dgm:pt>
    <dgm:pt modelId="{D3F6832D-867E-4C57-9EE5-8B3C89C11B37}" type="pres">
      <dgm:prSet presAssocID="{CAD60755-7189-4E27-A855-48D619A25C25}" presName="parentShp" presStyleLbl="node1" presStyleIdx="0" presStyleCnt="2" custScaleX="79167" custScaleY="81312" custLinFactNeighborX="-5555" custLinFactNeighborY="-26">
        <dgm:presLayoutVars>
          <dgm:bulletEnabled val="1"/>
        </dgm:presLayoutVars>
      </dgm:prSet>
      <dgm:spPr/>
      <dgm:t>
        <a:bodyPr/>
        <a:lstStyle/>
        <a:p>
          <a:endParaRPr lang="bg-BG"/>
        </a:p>
      </dgm:t>
    </dgm:pt>
    <dgm:pt modelId="{55B4CC93-4B79-481B-B9B6-BAB62D3C20B9}" type="pres">
      <dgm:prSet presAssocID="{CAD60755-7189-4E27-A855-48D619A25C25}" presName="childShp" presStyleLbl="bgAccFollowNode1" presStyleIdx="0" presStyleCnt="2" custScaleX="94445" custLinFactNeighborX="-6250" custLinFactNeighborY="7418">
        <dgm:presLayoutVars>
          <dgm:bulletEnabled val="1"/>
        </dgm:presLayoutVars>
      </dgm:prSet>
      <dgm:spPr/>
      <dgm:t>
        <a:bodyPr/>
        <a:lstStyle/>
        <a:p>
          <a:endParaRPr lang="bg-BG"/>
        </a:p>
      </dgm:t>
    </dgm:pt>
    <dgm:pt modelId="{4470F9BD-7E79-48D1-80AE-80FA42A9D7AE}" type="pres">
      <dgm:prSet presAssocID="{D7071BC9-CC3C-4136-AEE9-5BB1A1BBE9A8}" presName="spacing" presStyleCnt="0"/>
      <dgm:spPr/>
    </dgm:pt>
    <dgm:pt modelId="{440CEA08-34B6-4650-819A-374577F82F66}" type="pres">
      <dgm:prSet presAssocID="{C113CE03-7E15-4C12-8391-B4B54928A5A7}" presName="linNode" presStyleCnt="0"/>
      <dgm:spPr/>
    </dgm:pt>
    <dgm:pt modelId="{8A0FA4EE-78C7-4602-BF6F-5883AC7D5180}" type="pres">
      <dgm:prSet presAssocID="{C113CE03-7E15-4C12-8391-B4B54928A5A7}" presName="parentShp" presStyleLbl="node1" presStyleIdx="1" presStyleCnt="2" custScaleX="79167" custScaleY="99047" custLinFactNeighborX="-5555" custLinFactNeighborY="1628">
        <dgm:presLayoutVars>
          <dgm:bulletEnabled val="1"/>
        </dgm:presLayoutVars>
      </dgm:prSet>
      <dgm:spPr/>
      <dgm:t>
        <a:bodyPr/>
        <a:lstStyle/>
        <a:p>
          <a:endParaRPr lang="bg-BG"/>
        </a:p>
      </dgm:t>
    </dgm:pt>
    <dgm:pt modelId="{B748A791-4D5A-4BED-8020-47B62EB5CCBA}" type="pres">
      <dgm:prSet presAssocID="{C113CE03-7E15-4C12-8391-B4B54928A5A7}" presName="childShp" presStyleLbl="bgAccFollowNode1" presStyleIdx="1" presStyleCnt="2" custLinFactNeighborX="-6250" custLinFactNeighborY="1628">
        <dgm:presLayoutVars>
          <dgm:bulletEnabled val="1"/>
        </dgm:presLayoutVars>
      </dgm:prSet>
      <dgm:spPr/>
      <dgm:t>
        <a:bodyPr/>
        <a:lstStyle/>
        <a:p>
          <a:endParaRPr lang="bg-BG"/>
        </a:p>
      </dgm:t>
    </dgm:pt>
  </dgm:ptLst>
  <dgm:cxnLst>
    <dgm:cxn modelId="{484EC631-57FB-48A4-B43F-3ADCD1F466F0}" type="presOf" srcId="{D5728A82-D1B8-41E2-B98A-4C4A14423341}" destId="{B748A791-4D5A-4BED-8020-47B62EB5CCBA}" srcOrd="0" destOrd="0" presId="urn:microsoft.com/office/officeart/2005/8/layout/vList6"/>
    <dgm:cxn modelId="{716C09A0-2E1A-4E09-88A4-5CBA8E2622B2}" srcId="{C113CE03-7E15-4C12-8391-B4B54928A5A7}" destId="{0A79B97F-576D-480D-95A7-BE430AFC1C5E}" srcOrd="2" destOrd="0" parTransId="{D5AB7175-D8AC-4917-A496-E644711E7D79}" sibTransId="{49746A34-087D-4F9A-ADAC-22EBDDD1E94A}"/>
    <dgm:cxn modelId="{EF633F97-8E89-41AF-82FE-5891A975974B}" srcId="{CAD60755-7189-4E27-A855-48D619A25C25}" destId="{17463571-2EAA-4008-9CDB-3E20E1905391}" srcOrd="0" destOrd="0" parTransId="{84376B60-0373-444F-86A6-AB622705DAA1}" sibTransId="{8FCF961B-A218-4B8E-BB10-DAE61EBB82ED}"/>
    <dgm:cxn modelId="{089A336E-DB21-4B53-BC6C-7818C99D5033}" type="presOf" srcId="{143B183B-7894-44CA-9AF4-9D2A5900BC1D}" destId="{B748A791-4D5A-4BED-8020-47B62EB5CCBA}" srcOrd="0" destOrd="3" presId="urn:microsoft.com/office/officeart/2005/8/layout/vList6"/>
    <dgm:cxn modelId="{2B8966B3-2BDD-46E2-85DB-F24E7F7BA0BD}" srcId="{C8ACC374-B63E-412D-8DBC-320F2C9C4626}" destId="{C113CE03-7E15-4C12-8391-B4B54928A5A7}" srcOrd="1" destOrd="0" parTransId="{D71402DF-AE76-41B1-89A4-EC20D6895938}" sibTransId="{44B2890C-C77C-4987-A804-231AABD05BC8}"/>
    <dgm:cxn modelId="{36D9FEF8-DCC5-4F52-8570-89B73B8D3136}" type="presOf" srcId="{C8ACC374-B63E-412D-8DBC-320F2C9C4626}" destId="{6791A4FE-86C6-47F4-AE15-28954D9BDE83}" srcOrd="0" destOrd="0" presId="urn:microsoft.com/office/officeart/2005/8/layout/vList6"/>
    <dgm:cxn modelId="{71A38874-235B-4A6B-879B-F362673DC5CB}" srcId="{C113CE03-7E15-4C12-8391-B4B54928A5A7}" destId="{D5728A82-D1B8-41E2-B98A-4C4A14423341}" srcOrd="0" destOrd="0" parTransId="{D3EF3A06-B559-45B2-848B-5BB05C989568}" sibTransId="{5B0BA539-98A6-4454-8459-F2CD6BA47D96}"/>
    <dgm:cxn modelId="{FAE6923E-FA6B-4357-BD95-01EBED999C58}" srcId="{C8ACC374-B63E-412D-8DBC-320F2C9C4626}" destId="{CAD60755-7189-4E27-A855-48D619A25C25}" srcOrd="0" destOrd="0" parTransId="{9000A1F5-49FF-41CD-824A-001373E8A311}" sibTransId="{D7071BC9-CC3C-4136-AEE9-5BB1A1BBE9A8}"/>
    <dgm:cxn modelId="{593B43FB-B81A-41D5-A84A-57E57B33AC93}" type="presOf" srcId="{CAD60755-7189-4E27-A855-48D619A25C25}" destId="{D3F6832D-867E-4C57-9EE5-8B3C89C11B37}" srcOrd="0" destOrd="0" presId="urn:microsoft.com/office/officeart/2005/8/layout/vList6"/>
    <dgm:cxn modelId="{A011D34B-E35C-4261-A5D1-3707AF1473D2}" srcId="{CAD60755-7189-4E27-A855-48D619A25C25}" destId="{933E74CF-1C1C-4683-A83A-2449A98FB554}" srcOrd="2" destOrd="0" parTransId="{2A33FFB7-616A-49EE-A479-92E2F2123A5F}" sibTransId="{9200531E-E958-4E14-9802-2FBE8F41462F}"/>
    <dgm:cxn modelId="{4D658828-0310-4E6D-8176-1FBFF5F6D866}" srcId="{CAD60755-7189-4E27-A855-48D619A25C25}" destId="{D24C8386-786E-403A-B8E9-B128A51CB1E8}" srcOrd="1" destOrd="0" parTransId="{EAE89812-8557-4946-BE1B-77A6E6578A9D}" sibTransId="{08D11A21-9660-4D97-BB3A-71544B40F284}"/>
    <dgm:cxn modelId="{CE494517-E0D7-4104-991D-756897C8E8F4}" srcId="{C113CE03-7E15-4C12-8391-B4B54928A5A7}" destId="{143B183B-7894-44CA-9AF4-9D2A5900BC1D}" srcOrd="3" destOrd="0" parTransId="{2A39F434-3062-4184-84D5-C45422BB2CD1}" sibTransId="{F305C984-4498-476D-BDD7-066FADC41DBA}"/>
    <dgm:cxn modelId="{D4B49767-5297-4317-B94F-E11F8E852A7D}" type="presOf" srcId="{D24C8386-786E-403A-B8E9-B128A51CB1E8}" destId="{55B4CC93-4B79-481B-B9B6-BAB62D3C20B9}" srcOrd="0" destOrd="1" presId="urn:microsoft.com/office/officeart/2005/8/layout/vList6"/>
    <dgm:cxn modelId="{9D9D9C66-D4DA-4569-82B5-7095A7E399F1}" type="presOf" srcId="{933E74CF-1C1C-4683-A83A-2449A98FB554}" destId="{55B4CC93-4B79-481B-B9B6-BAB62D3C20B9}" srcOrd="0" destOrd="2" presId="urn:microsoft.com/office/officeart/2005/8/layout/vList6"/>
    <dgm:cxn modelId="{FFC4AE85-B8AB-4F61-85A4-7B96CDB50E1F}" type="presOf" srcId="{C113CE03-7E15-4C12-8391-B4B54928A5A7}" destId="{8A0FA4EE-78C7-4602-BF6F-5883AC7D5180}" srcOrd="0" destOrd="0" presId="urn:microsoft.com/office/officeart/2005/8/layout/vList6"/>
    <dgm:cxn modelId="{0468320F-4B26-414C-A756-244D45D7F468}" type="presOf" srcId="{17463571-2EAA-4008-9CDB-3E20E1905391}" destId="{55B4CC93-4B79-481B-B9B6-BAB62D3C20B9}" srcOrd="0" destOrd="0" presId="urn:microsoft.com/office/officeart/2005/8/layout/vList6"/>
    <dgm:cxn modelId="{71FF679D-1785-4727-862C-B6977453E0DA}" srcId="{C113CE03-7E15-4C12-8391-B4B54928A5A7}" destId="{A7F2D8DA-4804-47AB-9452-F99524CE67F1}" srcOrd="1" destOrd="0" parTransId="{165F7F0C-6666-40A8-A6C4-CC021E270397}" sibTransId="{271E76FE-A7B9-49E8-BF4C-2F24385935C2}"/>
    <dgm:cxn modelId="{44835CB2-579C-49FA-95A6-2DB034361665}" type="presOf" srcId="{0A79B97F-576D-480D-95A7-BE430AFC1C5E}" destId="{B748A791-4D5A-4BED-8020-47B62EB5CCBA}" srcOrd="0" destOrd="2" presId="urn:microsoft.com/office/officeart/2005/8/layout/vList6"/>
    <dgm:cxn modelId="{CAB86EAB-E179-46D2-BF65-EAB2B7D24BB4}" type="presOf" srcId="{A7F2D8DA-4804-47AB-9452-F99524CE67F1}" destId="{B748A791-4D5A-4BED-8020-47B62EB5CCBA}" srcOrd="0" destOrd="1" presId="urn:microsoft.com/office/officeart/2005/8/layout/vList6"/>
    <dgm:cxn modelId="{1B221C12-F85B-4E11-9575-66C6BABD942D}" type="presParOf" srcId="{6791A4FE-86C6-47F4-AE15-28954D9BDE83}" destId="{3A2D4359-70F5-415E-A485-3FF3113D9436}" srcOrd="0" destOrd="0" presId="urn:microsoft.com/office/officeart/2005/8/layout/vList6"/>
    <dgm:cxn modelId="{1A9A3664-9C1E-4117-8501-D02F8F54A01E}" type="presParOf" srcId="{3A2D4359-70F5-415E-A485-3FF3113D9436}" destId="{D3F6832D-867E-4C57-9EE5-8B3C89C11B37}" srcOrd="0" destOrd="0" presId="urn:microsoft.com/office/officeart/2005/8/layout/vList6"/>
    <dgm:cxn modelId="{14B48E78-93FA-4E24-987B-286A6F45C2FD}" type="presParOf" srcId="{3A2D4359-70F5-415E-A485-3FF3113D9436}" destId="{55B4CC93-4B79-481B-B9B6-BAB62D3C20B9}" srcOrd="1" destOrd="0" presId="urn:microsoft.com/office/officeart/2005/8/layout/vList6"/>
    <dgm:cxn modelId="{4841D22D-3338-4679-9616-25D408556A3A}" type="presParOf" srcId="{6791A4FE-86C6-47F4-AE15-28954D9BDE83}" destId="{4470F9BD-7E79-48D1-80AE-80FA42A9D7AE}" srcOrd="1" destOrd="0" presId="urn:microsoft.com/office/officeart/2005/8/layout/vList6"/>
    <dgm:cxn modelId="{5F3ADDEF-0E3B-494F-9D5E-19709B8DB194}" type="presParOf" srcId="{6791A4FE-86C6-47F4-AE15-28954D9BDE83}" destId="{440CEA08-34B6-4650-819A-374577F82F66}" srcOrd="2" destOrd="0" presId="urn:microsoft.com/office/officeart/2005/8/layout/vList6"/>
    <dgm:cxn modelId="{FF45DB59-0740-4781-9989-35ABC540FD86}" type="presParOf" srcId="{440CEA08-34B6-4650-819A-374577F82F66}" destId="{8A0FA4EE-78C7-4602-BF6F-5883AC7D5180}" srcOrd="0" destOrd="0" presId="urn:microsoft.com/office/officeart/2005/8/layout/vList6"/>
    <dgm:cxn modelId="{594C5FFC-5515-49DA-AC8B-61D053943BD5}" type="presParOf" srcId="{440CEA08-34B6-4650-819A-374577F82F66}" destId="{B748A791-4D5A-4BED-8020-47B62EB5CCBA}"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F9D338D-555A-4057-8D35-25438CC39D7A}" type="datetimeFigureOut">
              <a:rPr lang="bg-BG"/>
              <a:pPr>
                <a:defRPr/>
              </a:pPr>
              <a:t>16.12.2016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bg-BG"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99C337B-6D4B-491A-AD26-429D35A8397B}" type="slidenum">
              <a:rPr lang="bg-BG"/>
              <a:pPr>
                <a:defRPr/>
              </a:pPr>
              <a:t>‹#›</a:t>
            </a:fld>
            <a:endParaRPr lang="bg-BG"/>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European policy documents on education – Europe 2020, Lisbon Convention (qualifications in HE), Bologna (ministers of education), EU Recommendation on the validation of nonformal emphasise of reliable methodologies for the validation of person’s informal knowledge and skills</a:t>
            </a:r>
            <a:endParaRPr lang="bg-BG"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43AE58-3712-4A96-9A24-28598CD5C9DF}" type="slidenum">
              <a:rPr lang="bg-BG">
                <a:cs typeface="Arial" charset="0"/>
              </a:rPr>
              <a:pPr fontAlgn="base">
                <a:spcBef>
                  <a:spcPct val="0"/>
                </a:spcBef>
                <a:spcAft>
                  <a:spcPct val="0"/>
                </a:spcAft>
              </a:pPr>
              <a:t>2</a:t>
            </a:fld>
            <a:endParaRPr lang="bg-BG">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Requires an answer in a written form usually within a set of words limit</a:t>
            </a:r>
            <a:endParaRPr lang="bg-BG"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33F13A-4052-4713-BCD9-69816F0485A5}" type="slidenum">
              <a:rPr lang="bg-BG">
                <a:cs typeface="Arial" charset="0"/>
              </a:rPr>
              <a:pPr fontAlgn="base">
                <a:spcBef>
                  <a:spcPct val="0"/>
                </a:spcBef>
                <a:spcAft>
                  <a:spcPct val="0"/>
                </a:spcAft>
              </a:pPr>
              <a:t>16</a:t>
            </a:fld>
            <a:endParaRPr lang="bg-BG">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formal contest of argumentation between two researching or analysing a topic and presenting standpoints and arguments</a:t>
            </a:r>
            <a:endParaRPr lang="bg-BG"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43532B-ED0E-4D2C-B4CD-EDD55958F287}" type="slidenum">
              <a:rPr lang="bg-BG">
                <a:cs typeface="Arial" charset="0"/>
              </a:rPr>
              <a:pPr fontAlgn="base">
                <a:spcBef>
                  <a:spcPct val="0"/>
                </a:spcBef>
                <a:spcAft>
                  <a:spcPct val="0"/>
                </a:spcAft>
              </a:pPr>
              <a:t>17</a:t>
            </a:fld>
            <a:endParaRPr lang="bg-BG">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Involves an interaction in which an interviewer collects information after asking questions and receiving answers</a:t>
            </a:r>
            <a:endParaRPr lang="bg-BG"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4C2061-2A61-406C-8116-71DCC744CE24}" type="slidenum">
              <a:rPr lang="bg-BG">
                <a:cs typeface="Arial" charset="0"/>
              </a:rPr>
              <a:pPr fontAlgn="base">
                <a:spcBef>
                  <a:spcPct val="0"/>
                </a:spcBef>
                <a:spcAft>
                  <a:spcPct val="0"/>
                </a:spcAft>
              </a:pPr>
              <a:t>18</a:t>
            </a:fld>
            <a:endParaRPr lang="bg-BG">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Learning practice that moves the emphasis from lecture-based activities to mare learner-based ones.</a:t>
            </a:r>
            <a:endParaRPr lang="bg-BG"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0BA0BE-F11E-4759-960D-2365FCD60448}" type="slidenum">
              <a:rPr lang="bg-BG">
                <a:cs typeface="Arial" charset="0"/>
              </a:rPr>
              <a:pPr fontAlgn="base">
                <a:spcBef>
                  <a:spcPct val="0"/>
                </a:spcBef>
                <a:spcAft>
                  <a:spcPct val="0"/>
                </a:spcAft>
              </a:pPr>
              <a:t>19</a:t>
            </a:fld>
            <a:endParaRPr lang="bg-BG">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Used for practical subjects. Watching someone doing something to see if they can do it properly</a:t>
            </a:r>
            <a:endParaRPr lang="bg-BG"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A5AEF4-97CD-46BA-B982-DA4BF26CB72B}" type="slidenum">
              <a:rPr lang="bg-BG">
                <a:cs typeface="Arial" charset="0"/>
              </a:rPr>
              <a:pPr fontAlgn="base">
                <a:spcBef>
                  <a:spcPct val="0"/>
                </a:spcBef>
                <a:spcAft>
                  <a:spcPct val="0"/>
                </a:spcAft>
              </a:pPr>
              <a:t>20</a:t>
            </a:fld>
            <a:endParaRPr lang="bg-BG">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Involves learners taking responsibility for assessing the work of their peers against preliminary set by the trainer assessment criteria</a:t>
            </a:r>
            <a:endParaRPr lang="bg-BG"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EF4C4A-361F-40C0-97F8-2A5E34C971A2}" type="slidenum">
              <a:rPr lang="bg-BG">
                <a:cs typeface="Arial" charset="0"/>
              </a:rPr>
              <a:pPr fontAlgn="base">
                <a:spcBef>
                  <a:spcPct val="0"/>
                </a:spcBef>
                <a:spcAft>
                  <a:spcPct val="0"/>
                </a:spcAft>
              </a:pPr>
              <a:t>21</a:t>
            </a:fld>
            <a:endParaRPr lang="bg-BG">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Learners reflect on their own work and judge how well they have performed in certain area</a:t>
            </a:r>
            <a:endParaRPr lang="bg-BG"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540962-BF79-4BD8-84C1-99D34710DFCB}" type="slidenum">
              <a:rPr lang="bg-BG">
                <a:cs typeface="Arial" charset="0"/>
              </a:rPr>
              <a:pPr fontAlgn="base">
                <a:spcBef>
                  <a:spcPct val="0"/>
                </a:spcBef>
                <a:spcAft>
                  <a:spcPct val="0"/>
                </a:spcAft>
              </a:pPr>
              <a:t>22</a:t>
            </a:fld>
            <a:endParaRPr lang="bg-BG">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portfolio is a purposeful collection of learners’ work that exhibits the learners’ efforts, progress and achievements in one or more areas.</a:t>
            </a: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003C84-33F8-40C5-A1A2-BCC61D6D0EA4}" type="slidenum">
              <a:rPr lang="bg-BG">
                <a:cs typeface="Arial" charset="0"/>
              </a:rPr>
              <a:pPr fontAlgn="base">
                <a:spcBef>
                  <a:spcPct val="0"/>
                </a:spcBef>
                <a:spcAft>
                  <a:spcPct val="0"/>
                </a:spcAft>
              </a:pPr>
              <a:t>23</a:t>
            </a:fld>
            <a:endParaRPr lang="bg-BG">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26BA36-CC97-4A1A-BFF7-A5EB3AF225B5}" type="slidenum">
              <a:rPr lang="bg-BG">
                <a:cs typeface="Arial" charset="0"/>
              </a:rPr>
              <a:pPr fontAlgn="base">
                <a:spcBef>
                  <a:spcPct val="0"/>
                </a:spcBef>
                <a:spcAft>
                  <a:spcPct val="0"/>
                </a:spcAft>
              </a:pPr>
              <a:t>27</a:t>
            </a:fld>
            <a:endParaRPr lang="bg-BG">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Short term - one to two years</a:t>
            </a:r>
          </a:p>
          <a:p>
            <a:pPr>
              <a:spcBef>
                <a:spcPct val="0"/>
              </a:spcBef>
            </a:pPr>
            <a:r>
              <a:rPr lang="en-US" smtClean="0"/>
              <a:t>Long term - five to ten years from now.</a:t>
            </a:r>
            <a:endParaRPr lang="bg-BG"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4B5C8E-45F3-4F5D-AFCA-7B3620FC53BC}" type="slidenum">
              <a:rPr lang="bg-BG">
                <a:cs typeface="Arial" charset="0"/>
              </a:rPr>
              <a:pPr fontAlgn="base">
                <a:spcBef>
                  <a:spcPct val="0"/>
                </a:spcBef>
                <a:spcAft>
                  <a:spcPct val="0"/>
                </a:spcAft>
              </a:pPr>
              <a:t>30</a:t>
            </a:fld>
            <a:endParaRPr lang="bg-BG">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aim – to develop adult educators’ competences to assess learners’ skills and competences</a:t>
            </a:r>
            <a:endParaRPr lang="bg-BG"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CAA2A6-F14A-416B-A084-88B0050B4529}" type="slidenum">
              <a:rPr lang="bg-BG">
                <a:cs typeface="Arial" charset="0"/>
              </a:rPr>
              <a:pPr fontAlgn="base">
                <a:spcBef>
                  <a:spcPct val="0"/>
                </a:spcBef>
                <a:spcAft>
                  <a:spcPct val="0"/>
                </a:spcAft>
              </a:pPr>
              <a:t>4</a:t>
            </a:fld>
            <a:endParaRPr lang="bg-BG">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40E292-2697-4A3A-8BB8-EA0E37571797}" type="slidenum">
              <a:rPr lang="bg-BG">
                <a:cs typeface="Arial" charset="0"/>
              </a:rPr>
              <a:pPr fontAlgn="base">
                <a:spcBef>
                  <a:spcPct val="0"/>
                </a:spcBef>
                <a:spcAft>
                  <a:spcPct val="0"/>
                </a:spcAft>
              </a:pPr>
              <a:t>31</a:t>
            </a:fld>
            <a:endParaRPr lang="bg-BG">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7965CA-8704-4D78-8D8F-1872DCF5F12C}" type="slidenum">
              <a:rPr lang="bg-BG">
                <a:cs typeface="Arial" charset="0"/>
              </a:rPr>
              <a:pPr fontAlgn="base">
                <a:spcBef>
                  <a:spcPct val="0"/>
                </a:spcBef>
                <a:spcAft>
                  <a:spcPct val="0"/>
                </a:spcAft>
              </a:pPr>
              <a:t>32</a:t>
            </a:fld>
            <a:endParaRPr lang="bg-BG">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If you do not have certificates for your awards, simply list the name of the award, when you won it, and why you won it or what the award was issued for.</a:t>
            </a:r>
            <a:endParaRPr lang="bg-BG" smtClean="0"/>
          </a:p>
          <a:p>
            <a:pPr>
              <a:spcBef>
                <a:spcPct val="0"/>
              </a:spcBef>
            </a:pPr>
            <a:endParaRPr lang="bg-BG"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94473D-2204-467E-AB9A-6539D2D4C699}" type="slidenum">
              <a:rPr lang="bg-BG">
                <a:cs typeface="Arial" charset="0"/>
              </a:rPr>
              <a:pPr fontAlgn="base">
                <a:spcBef>
                  <a:spcPct val="0"/>
                </a:spcBef>
                <a:spcAft>
                  <a:spcPct val="0"/>
                </a:spcAft>
              </a:pPr>
              <a:t>33</a:t>
            </a:fld>
            <a:endParaRPr lang="bg-BG">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F806FD-8C90-46A8-B1E9-54534E1714C8}" type="slidenum">
              <a:rPr lang="bg-BG">
                <a:cs typeface="Arial" charset="0"/>
              </a:rPr>
              <a:pPr fontAlgn="base">
                <a:spcBef>
                  <a:spcPct val="0"/>
                </a:spcBef>
                <a:spcAft>
                  <a:spcPct val="0"/>
                </a:spcAft>
              </a:pPr>
              <a:t>34</a:t>
            </a:fld>
            <a:endParaRPr lang="bg-BG">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FE9A29-F7F0-408E-9C40-98BFDFF638D3}" type="slidenum">
              <a:rPr lang="bg-BG">
                <a:cs typeface="Arial" charset="0"/>
              </a:rPr>
              <a:pPr fontAlgn="base">
                <a:spcBef>
                  <a:spcPct val="0"/>
                </a:spcBef>
                <a:spcAft>
                  <a:spcPct val="0"/>
                </a:spcAft>
              </a:pPr>
              <a:t>35</a:t>
            </a:fld>
            <a:endParaRPr lang="bg-BG">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72F178-7A14-4434-B9A7-5ED8BFD92934}" type="slidenum">
              <a:rPr lang="bg-BG">
                <a:cs typeface="Arial" charset="0"/>
              </a:rPr>
              <a:pPr fontAlgn="base">
                <a:spcBef>
                  <a:spcPct val="0"/>
                </a:spcBef>
                <a:spcAft>
                  <a:spcPct val="0"/>
                </a:spcAft>
              </a:pPr>
              <a:t>36</a:t>
            </a:fld>
            <a:endParaRPr lang="bg-BG">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A81332-0365-4790-B6EF-695B6A9C6113}" type="slidenum">
              <a:rPr lang="bg-BG">
                <a:cs typeface="Arial" charset="0"/>
              </a:rPr>
              <a:pPr fontAlgn="base">
                <a:spcBef>
                  <a:spcPct val="0"/>
                </a:spcBef>
                <a:spcAft>
                  <a:spcPct val="0"/>
                </a:spcAft>
              </a:pPr>
              <a:t>37</a:t>
            </a:fld>
            <a:endParaRPr lang="bg-BG">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Assess himself- to regularly review their work, reflect on progress and decide for himself what skills or expertise are to be improved in pursuing their goals</a:t>
            </a:r>
          </a:p>
          <a:p>
            <a:pPr>
              <a:spcBef>
                <a:spcPct val="0"/>
              </a:spcBef>
            </a:pPr>
            <a:r>
              <a:rPr lang="en-GB" smtClean="0"/>
              <a:t>portfolio assessment can foster a positive outlook on learning and achievement. </a:t>
            </a:r>
            <a:endParaRPr lang="bg-BG" smtClean="0"/>
          </a:p>
          <a:p>
            <a:pPr>
              <a:spcBef>
                <a:spcPct val="0"/>
              </a:spcBef>
            </a:pPr>
            <a:endParaRPr lang="bg-BG" smtClean="0"/>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5D91C7-FC4A-4A6C-A7C0-F5894309EDF0}" type="slidenum">
              <a:rPr lang="bg-BG">
                <a:cs typeface="Arial" charset="0"/>
              </a:rPr>
              <a:pPr fontAlgn="base">
                <a:spcBef>
                  <a:spcPct val="0"/>
                </a:spcBef>
                <a:spcAft>
                  <a:spcPct val="0"/>
                </a:spcAft>
              </a:pPr>
              <a:t>38</a:t>
            </a:fld>
            <a:endParaRPr lang="bg-BG">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During feedback nothing is evaluated as "bad, good or very good". </a:t>
            </a:r>
          </a:p>
          <a:p>
            <a:pPr>
              <a:spcBef>
                <a:spcPct val="0"/>
              </a:spcBef>
            </a:pPr>
            <a:r>
              <a:rPr lang="en-US" smtClean="0"/>
              <a:t>recommending how to avoid the mistakes and creating the circumstances to try again that the result would be of the required quality</a:t>
            </a:r>
            <a:endParaRPr lang="bg-BG" smtClean="0"/>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1416B8-11B0-4881-B727-F8A0CCE87CDB}" type="slidenum">
              <a:rPr lang="bg-BG">
                <a:cs typeface="Arial" charset="0"/>
              </a:rPr>
              <a:pPr fontAlgn="base">
                <a:spcBef>
                  <a:spcPct val="0"/>
                </a:spcBef>
                <a:spcAft>
                  <a:spcPct val="0"/>
                </a:spcAft>
              </a:pPr>
              <a:t>39</a:t>
            </a:fld>
            <a:endParaRPr lang="bg-BG">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Qs depend on the teacher, training event, requests of the customers and other factors. Often such evaluations are quite superficial, but basically reflect the overall satisfaction level of participants.</a:t>
            </a:r>
          </a:p>
          <a:p>
            <a:pPr>
              <a:spcBef>
                <a:spcPct val="0"/>
              </a:spcBef>
            </a:pPr>
            <a:endParaRPr lang="bg-BG" smtClean="0"/>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524791-06F4-4643-94BC-26EA104D9D3B}" type="slidenum">
              <a:rPr lang="bg-BG">
                <a:cs typeface="Arial" charset="0"/>
              </a:rPr>
              <a:pPr fontAlgn="base">
                <a:spcBef>
                  <a:spcPct val="0"/>
                </a:spcBef>
                <a:spcAft>
                  <a:spcPct val="0"/>
                </a:spcAft>
              </a:pPr>
              <a:t>40</a:t>
            </a:fld>
            <a:endParaRPr lang="bg-BG">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Appropriateness; Correctness;  For example, a chemistry assessment which insisted that answers had to be written in EN would not be a</a:t>
            </a:r>
          </a:p>
          <a:p>
            <a:pPr>
              <a:spcBef>
                <a:spcPct val="0"/>
              </a:spcBef>
            </a:pPr>
            <a:r>
              <a:rPr lang="en-US" smtClean="0"/>
              <a:t>valid assessment as there is a good chance that you would be testing students knowledge of</a:t>
            </a:r>
          </a:p>
          <a:p>
            <a:pPr>
              <a:spcBef>
                <a:spcPct val="0"/>
              </a:spcBef>
            </a:pPr>
            <a:r>
              <a:rPr lang="en-US" smtClean="0"/>
              <a:t>EN rather than their abilities in chemistry. It is important when designing an assessment to be considered whether it does actually assess what it intends to. </a:t>
            </a:r>
            <a:endParaRPr lang="bg-BG"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D0DAB6-1F1F-4A73-A46B-4059F67F094C}" type="slidenum">
              <a:rPr lang="bg-BG">
                <a:cs typeface="Arial" charset="0"/>
              </a:rPr>
              <a:pPr fontAlgn="base">
                <a:spcBef>
                  <a:spcPct val="0"/>
                </a:spcBef>
                <a:spcAft>
                  <a:spcPct val="0"/>
                </a:spcAft>
              </a:pPr>
              <a:t>6</a:t>
            </a:fld>
            <a:endParaRPr lang="bg-BG">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smtClean="0"/>
              <a:t>sensitivity</a:t>
            </a:r>
            <a:r>
              <a:rPr lang="en-US" smtClean="0"/>
              <a:t> (successful feedback from the provider requires diligence and sensitivity)</a:t>
            </a:r>
            <a:endParaRPr lang="bg-BG" smtClean="0"/>
          </a:p>
          <a:p>
            <a:pPr>
              <a:spcBef>
                <a:spcPct val="0"/>
              </a:spcBef>
            </a:pPr>
            <a:r>
              <a:rPr lang="en-US" i="1" smtClean="0"/>
              <a:t>self-control</a:t>
            </a:r>
            <a:r>
              <a:rPr lang="en-US" smtClean="0"/>
              <a:t> (pay attention to behavior during the feedback)</a:t>
            </a:r>
            <a:endParaRPr lang="bg-BG" smtClean="0"/>
          </a:p>
          <a:p>
            <a:pPr>
              <a:spcBef>
                <a:spcPct val="0"/>
              </a:spcBef>
            </a:pPr>
            <a:r>
              <a:rPr lang="en-US" i="1" smtClean="0"/>
              <a:t>specificity</a:t>
            </a:r>
            <a:r>
              <a:rPr lang="en-US" smtClean="0"/>
              <a:t> (good feedback is specific and based on certain events and behaviors)</a:t>
            </a:r>
            <a:endParaRPr lang="bg-BG" smtClean="0"/>
          </a:p>
          <a:p>
            <a:pPr>
              <a:spcBef>
                <a:spcPct val="0"/>
              </a:spcBef>
            </a:pPr>
            <a:r>
              <a:rPr lang="en-US" i="1" smtClean="0"/>
              <a:t>complete honesty</a:t>
            </a:r>
            <a:r>
              <a:rPr lang="en-US" smtClean="0"/>
              <a:t> (provide dry facts but also express emotions)</a:t>
            </a:r>
            <a:endParaRPr lang="bg-BG" smtClean="0"/>
          </a:p>
          <a:p>
            <a:pPr>
              <a:spcBef>
                <a:spcPct val="0"/>
              </a:spcBef>
            </a:pPr>
            <a:endParaRPr lang="bg-BG" smtClean="0"/>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2D1596-EFDC-451D-8F1E-B7B6BB78B433}" type="slidenum">
              <a:rPr lang="bg-BG">
                <a:cs typeface="Arial" charset="0"/>
              </a:rPr>
              <a:pPr fontAlgn="base">
                <a:spcBef>
                  <a:spcPct val="0"/>
                </a:spcBef>
                <a:spcAft>
                  <a:spcPct val="0"/>
                </a:spcAft>
              </a:pPr>
              <a:t>41</a:t>
            </a:fld>
            <a:endParaRPr lang="bg-BG">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smtClean="0"/>
              <a:t>compatibility over time </a:t>
            </a:r>
            <a:r>
              <a:rPr lang="en-US" smtClean="0"/>
              <a:t>is crucial – feedback works best when the recipient is ready to accept it and the time period from the event is short.</a:t>
            </a:r>
            <a:endParaRPr lang="bg-BG" smtClean="0"/>
          </a:p>
          <a:p>
            <a:pPr>
              <a:spcBef>
                <a:spcPct val="0"/>
              </a:spcBef>
            </a:pPr>
            <a:r>
              <a:rPr lang="en-US" smtClean="0"/>
              <a:t>It is best to focus the feedback on behavior, which the recipient can change. It does not make sense to provide feedback about matters which the recipient has no effect over. </a:t>
            </a:r>
            <a:endParaRPr lang="bg-BG" smtClean="0"/>
          </a:p>
          <a:p>
            <a:pPr>
              <a:spcBef>
                <a:spcPct val="0"/>
              </a:spcBef>
            </a:pPr>
            <a:r>
              <a:rPr lang="en-US" smtClean="0"/>
              <a:t>An important aspect of feedback is reciprocity - how much the event satisfied participants' expectations, did the participants gain the necessary knowledge and broadened the limits of their understanding</a:t>
            </a:r>
            <a:endParaRPr lang="bg-BG" smtClean="0"/>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B906EA-1A09-4ED8-971A-3513852501AC}" type="slidenum">
              <a:rPr lang="bg-BG">
                <a:cs typeface="Arial" charset="0"/>
              </a:rPr>
              <a:pPr fontAlgn="base">
                <a:spcBef>
                  <a:spcPct val="0"/>
                </a:spcBef>
                <a:spcAft>
                  <a:spcPct val="0"/>
                </a:spcAft>
              </a:pPr>
              <a:t>42</a:t>
            </a:fld>
            <a:endParaRPr lang="bg-BG">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Reliability is the extent to which an experiment, test or any measuring procedure gives the same result on repeated tasks or trials. </a:t>
            </a:r>
            <a:endParaRPr lang="bg-BG" smtClean="0"/>
          </a:p>
          <a:p>
            <a:pPr>
              <a:spcBef>
                <a:spcPct val="0"/>
              </a:spcBef>
            </a:pPr>
            <a:endParaRPr lang="en-US" smtClean="0"/>
          </a:p>
          <a:p>
            <a:pPr>
              <a:spcBef>
                <a:spcPct val="0"/>
              </a:spcBef>
            </a:pPr>
            <a:r>
              <a:rPr lang="en-US" smtClean="0"/>
              <a:t>An assessment which gave the same candidate three different grades on three consecutive occasions, without any change in the candidate’s abilities in-between, would not be a reliable assessment.</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9862B2-77CD-4DD2-95E1-4B8CFA18DF36}" type="slidenum">
              <a:rPr lang="bg-BG">
                <a:cs typeface="Arial" charset="0"/>
              </a:rPr>
              <a:pPr fontAlgn="base">
                <a:spcBef>
                  <a:spcPct val="0"/>
                </a:spcBef>
                <a:spcAft>
                  <a:spcPct val="0"/>
                </a:spcAft>
              </a:pPr>
              <a:t>7</a:t>
            </a:fld>
            <a:endParaRPr lang="bg-BG">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B0AFB7-9AEB-4154-AFE4-F2B342EB2201}" type="slidenum">
              <a:rPr lang="bg-BG">
                <a:cs typeface="Arial" charset="0"/>
              </a:rPr>
              <a:pPr fontAlgn="base">
                <a:spcBef>
                  <a:spcPct val="0"/>
                </a:spcBef>
                <a:spcAft>
                  <a:spcPct val="0"/>
                </a:spcAft>
              </a:pPr>
              <a:t>9</a:t>
            </a:fld>
            <a:endParaRPr lang="bg-BG">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CE25EE-E6E0-492B-BE45-E4CED54CCDD8}" type="slidenum">
              <a:rPr lang="bg-BG">
                <a:cs typeface="Arial" charset="0"/>
              </a:rPr>
              <a:pPr fontAlgn="base">
                <a:spcBef>
                  <a:spcPct val="0"/>
                </a:spcBef>
                <a:spcAft>
                  <a:spcPct val="0"/>
                </a:spcAft>
              </a:pPr>
              <a:t>10</a:t>
            </a:fld>
            <a:endParaRPr lang="bg-BG">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DE2A63-CD54-4B50-A90F-24E3F637C1F5}" type="slidenum">
              <a:rPr lang="bg-BG">
                <a:cs typeface="Arial" charset="0"/>
              </a:rPr>
              <a:pPr fontAlgn="base">
                <a:spcBef>
                  <a:spcPct val="0"/>
                </a:spcBef>
                <a:spcAft>
                  <a:spcPct val="0"/>
                </a:spcAft>
              </a:pPr>
              <a:t>11</a:t>
            </a:fld>
            <a:endParaRPr lang="bg-BG">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Imagine you are a language trainer starting to teach new group of learners. You start your first class teaching past perfect tense and you meet stares of confusion from the group. </a:t>
            </a:r>
            <a:r>
              <a:rPr lang="en-US" smtClean="0"/>
              <a:t>When you ask the learners if they understand what you are teaching, they reply that they have no idea what you're talking about. </a:t>
            </a:r>
            <a:r>
              <a:rPr lang="en-GB" smtClean="0"/>
              <a:t>It turns out that the group still learns the alphabet. </a:t>
            </a:r>
            <a:r>
              <a:rPr lang="en-US" smtClean="0"/>
              <a:t>Now imagine teaching that same class after conducting a pretest to determine what the students already know about the topic. Which scenario sounds preferable? Which would result in a better experience for both the teacher and the students?</a:t>
            </a:r>
            <a:endParaRPr lang="en-GB" smtClean="0"/>
          </a:p>
          <a:p>
            <a:pPr>
              <a:spcBef>
                <a:spcPct val="0"/>
              </a:spcBef>
            </a:pPr>
            <a:r>
              <a:rPr lang="en-GB" smtClean="0"/>
              <a:t>KWL chart – K – What do you think you </a:t>
            </a:r>
            <a:r>
              <a:rPr lang="en-GB" b="1" smtClean="0"/>
              <a:t>know </a:t>
            </a:r>
            <a:r>
              <a:rPr lang="en-GB" smtClean="0"/>
              <a:t>about …?; W – What do you </a:t>
            </a:r>
            <a:r>
              <a:rPr lang="en-GB" b="1" smtClean="0"/>
              <a:t>want</a:t>
            </a:r>
            <a:r>
              <a:rPr lang="en-GB" smtClean="0"/>
              <a:t> to know about ….?; L – What did you </a:t>
            </a:r>
            <a:r>
              <a:rPr lang="en-GB" b="1" smtClean="0"/>
              <a:t>learn</a:t>
            </a:r>
            <a:r>
              <a:rPr lang="en-GB" smtClean="0"/>
              <a:t> about ….?</a:t>
            </a:r>
            <a:endParaRPr lang="bg-BG"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092FFB-629C-4098-9A0F-B0AF6DDCE6CA}" type="slidenum">
              <a:rPr lang="bg-BG">
                <a:cs typeface="Arial" charset="0"/>
              </a:rPr>
              <a:pPr fontAlgn="base">
                <a:spcBef>
                  <a:spcPct val="0"/>
                </a:spcBef>
                <a:spcAft>
                  <a:spcPct val="0"/>
                </a:spcAft>
              </a:pPr>
              <a:t>13</a:t>
            </a:fld>
            <a:endParaRPr lang="bg-BG">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The most common and traditional tool to measure learners’ level of knowledge on certain topic suitable for all kind of learning environment</a:t>
            </a:r>
            <a:r>
              <a:rPr lang="bg-BG" smtClean="0"/>
              <a:t/>
            </a:r>
            <a:br>
              <a:rPr lang="bg-BG" smtClean="0"/>
            </a:br>
            <a:endParaRPr lang="bg-BG"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CC9F94-293B-42D8-AB9A-03C0F5ED0CA8}" type="slidenum">
              <a:rPr lang="bg-BG">
                <a:cs typeface="Arial" charset="0"/>
              </a:rPr>
              <a:pPr fontAlgn="base">
                <a:spcBef>
                  <a:spcPct val="0"/>
                </a:spcBef>
                <a:spcAft>
                  <a:spcPct val="0"/>
                </a:spcAft>
              </a:pPr>
              <a:t>15</a:t>
            </a:fld>
            <a:endParaRPr lang="bg-BG">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23ADA72B-984F-4F40-A41D-F8FE0DC94306}" type="datetimeFigureOut">
              <a:rPr lang="bg-BG"/>
              <a:pPr>
                <a:defRPr/>
              </a:pPr>
              <a:t>16.12.2016 г.</a:t>
            </a:fld>
            <a:endParaRPr lang="bg-BG"/>
          </a:p>
        </p:txBody>
      </p:sp>
      <p:sp>
        <p:nvSpPr>
          <p:cNvPr id="12" name="Footer Placeholder 4"/>
          <p:cNvSpPr>
            <a:spLocks noGrp="1"/>
          </p:cNvSpPr>
          <p:nvPr>
            <p:ph type="ftr" sz="quarter" idx="11"/>
          </p:nvPr>
        </p:nvSpPr>
        <p:spPr/>
        <p:txBody>
          <a:bodyPr/>
          <a:lstStyle>
            <a:lvl1pPr>
              <a:defRPr/>
            </a:lvl1pPr>
          </a:lstStyle>
          <a:p>
            <a:pPr>
              <a:defRPr/>
            </a:pPr>
            <a:endParaRPr lang="bg-BG"/>
          </a:p>
        </p:txBody>
      </p:sp>
      <p:sp>
        <p:nvSpPr>
          <p:cNvPr id="13" name="Slide Number Placeholder 5"/>
          <p:cNvSpPr>
            <a:spLocks noGrp="1"/>
          </p:cNvSpPr>
          <p:nvPr>
            <p:ph type="sldNum" sz="quarter" idx="12"/>
          </p:nvPr>
        </p:nvSpPr>
        <p:spPr/>
        <p:txBody>
          <a:bodyPr/>
          <a:lstStyle>
            <a:lvl1pPr>
              <a:defRPr/>
            </a:lvl1pPr>
          </a:lstStyle>
          <a:p>
            <a:pPr>
              <a:defRPr/>
            </a:pPr>
            <a:fld id="{D2F05787-315F-448E-BEB5-FF0C2C2D17D9}" type="slidenum">
              <a:rPr lang="bg-BG"/>
              <a:pPr>
                <a:defRPr/>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01F1DC-B029-4960-81DC-13DFCE32D850}" type="datetimeFigureOut">
              <a:rPr lang="bg-BG"/>
              <a:pPr>
                <a:defRPr/>
              </a:pPr>
              <a:t>16.12.2016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1EF63F91-6996-4AB8-9ECD-76C79B586ACB}" type="slidenum">
              <a:rPr lang="bg-BG"/>
              <a:pPr>
                <a:defRPr/>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4750258C-3980-46B6-8694-6F4C50AA5A59}" type="datetimeFigureOut">
              <a:rPr lang="bg-BG"/>
              <a:pPr>
                <a:defRPr/>
              </a:pPr>
              <a:t>16.12.2016 г.</a:t>
            </a:fld>
            <a:endParaRPr lang="bg-BG"/>
          </a:p>
        </p:txBody>
      </p:sp>
      <p:sp>
        <p:nvSpPr>
          <p:cNvPr id="12" name="Footer Placeholder 4"/>
          <p:cNvSpPr>
            <a:spLocks noGrp="1"/>
          </p:cNvSpPr>
          <p:nvPr>
            <p:ph type="ftr" sz="quarter" idx="11"/>
          </p:nvPr>
        </p:nvSpPr>
        <p:spPr/>
        <p:txBody>
          <a:bodyPr/>
          <a:lstStyle>
            <a:lvl1pPr>
              <a:defRPr/>
            </a:lvl1pPr>
          </a:lstStyle>
          <a:p>
            <a:pPr>
              <a:defRPr/>
            </a:pPr>
            <a:endParaRPr lang="bg-BG"/>
          </a:p>
        </p:txBody>
      </p:sp>
      <p:sp>
        <p:nvSpPr>
          <p:cNvPr id="13" name="Slide Number Placeholder 5"/>
          <p:cNvSpPr>
            <a:spLocks noGrp="1"/>
          </p:cNvSpPr>
          <p:nvPr>
            <p:ph type="sldNum" sz="quarter" idx="12"/>
          </p:nvPr>
        </p:nvSpPr>
        <p:spPr/>
        <p:txBody>
          <a:bodyPr/>
          <a:lstStyle>
            <a:lvl1pPr>
              <a:defRPr/>
            </a:lvl1pPr>
          </a:lstStyle>
          <a:p>
            <a:pPr>
              <a:defRPr/>
            </a:pPr>
            <a:fld id="{A359C437-0A5E-446F-9594-10DF48FDBC9F}" type="slidenum">
              <a:rPr lang="bg-BG"/>
              <a:pPr>
                <a:defRPr/>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2C7E7997-6EFB-484B-82B6-BD274BC5A875}" type="datetimeFigureOut">
              <a:rPr lang="bg-BG"/>
              <a:pPr>
                <a:defRPr/>
              </a:pPr>
              <a:t>16.12.2016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343B8199-1CED-4E0B-97D0-225AC82CD99B}" type="slidenum">
              <a:rPr lang="bg-BG"/>
              <a:pPr>
                <a:defRPr/>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80993FD8-3980-4FFC-8621-9AE9C167B78F}" type="datetimeFigureOut">
              <a:rPr lang="bg-BG"/>
              <a:pPr>
                <a:defRPr/>
              </a:pPr>
              <a:t>16.12.2016 г.</a:t>
            </a:fld>
            <a:endParaRPr lang="bg-BG"/>
          </a:p>
        </p:txBody>
      </p:sp>
      <p:sp>
        <p:nvSpPr>
          <p:cNvPr id="11" name="Footer Placeholder 4"/>
          <p:cNvSpPr>
            <a:spLocks noGrp="1"/>
          </p:cNvSpPr>
          <p:nvPr>
            <p:ph type="ftr" sz="quarter" idx="11"/>
          </p:nvPr>
        </p:nvSpPr>
        <p:spPr/>
        <p:txBody>
          <a:bodyPr/>
          <a:lstStyle>
            <a:lvl1pPr>
              <a:defRPr/>
            </a:lvl1pPr>
          </a:lstStyle>
          <a:p>
            <a:pPr>
              <a:defRPr/>
            </a:pPr>
            <a:endParaRPr lang="bg-BG"/>
          </a:p>
        </p:txBody>
      </p:sp>
      <p:sp>
        <p:nvSpPr>
          <p:cNvPr id="12" name="Slide Number Placeholder 5"/>
          <p:cNvSpPr>
            <a:spLocks noGrp="1"/>
          </p:cNvSpPr>
          <p:nvPr>
            <p:ph type="sldNum" sz="quarter" idx="12"/>
          </p:nvPr>
        </p:nvSpPr>
        <p:spPr/>
        <p:txBody>
          <a:bodyPr/>
          <a:lstStyle>
            <a:lvl1pPr>
              <a:defRPr/>
            </a:lvl1pPr>
          </a:lstStyle>
          <a:p>
            <a:pPr>
              <a:defRPr/>
            </a:pPr>
            <a:fld id="{FD223C38-186A-400C-8678-5030A8795DD0}" type="slidenum">
              <a:rPr lang="bg-BG"/>
              <a:pPr>
                <a:defRPr/>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65610C0B-F4D2-43A0-A73D-C464A1259D5D}" type="datetimeFigureOut">
              <a:rPr lang="bg-BG"/>
              <a:pPr>
                <a:defRPr/>
              </a:pPr>
              <a:t>16.12.2016 г.</a:t>
            </a:fld>
            <a:endParaRPr lang="bg-BG"/>
          </a:p>
        </p:txBody>
      </p:sp>
      <p:sp>
        <p:nvSpPr>
          <p:cNvPr id="6" name="Footer Placeholder 4"/>
          <p:cNvSpPr>
            <a:spLocks noGrp="1"/>
          </p:cNvSpPr>
          <p:nvPr>
            <p:ph type="ftr" sz="quarter" idx="16"/>
          </p:nvPr>
        </p:nvSpPr>
        <p:spPr/>
        <p:txBody>
          <a:bodyPr/>
          <a:lstStyle>
            <a:lvl1pPr>
              <a:defRPr/>
            </a:lvl1pPr>
          </a:lstStyle>
          <a:p>
            <a:pPr>
              <a:defRPr/>
            </a:pPr>
            <a:endParaRPr lang="bg-BG"/>
          </a:p>
        </p:txBody>
      </p:sp>
      <p:sp>
        <p:nvSpPr>
          <p:cNvPr id="7" name="Slide Number Placeholder 5"/>
          <p:cNvSpPr>
            <a:spLocks noGrp="1"/>
          </p:cNvSpPr>
          <p:nvPr>
            <p:ph type="sldNum" sz="quarter" idx="17"/>
          </p:nvPr>
        </p:nvSpPr>
        <p:spPr/>
        <p:txBody>
          <a:bodyPr/>
          <a:lstStyle>
            <a:lvl1pPr>
              <a:defRPr/>
            </a:lvl1pPr>
          </a:lstStyle>
          <a:p>
            <a:pPr>
              <a:defRPr/>
            </a:pPr>
            <a:fld id="{95D7B23F-261A-4F20-9CCF-6F7D0F23AA24}" type="slidenum">
              <a:rPr lang="bg-BG"/>
              <a:pPr>
                <a:defRPr/>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A95AD1E-B616-4A6B-AC63-BE43A996BB3B}" type="datetimeFigureOut">
              <a:rPr lang="bg-BG"/>
              <a:pPr>
                <a:defRPr/>
              </a:pPr>
              <a:t>16.12.2016 г.</a:t>
            </a:fld>
            <a:endParaRPr lang="bg-BG"/>
          </a:p>
        </p:txBody>
      </p:sp>
      <p:sp>
        <p:nvSpPr>
          <p:cNvPr id="8" name="Footer Placeholder 4"/>
          <p:cNvSpPr>
            <a:spLocks noGrp="1"/>
          </p:cNvSpPr>
          <p:nvPr>
            <p:ph type="ftr" sz="quarter" idx="11"/>
          </p:nvPr>
        </p:nvSpPr>
        <p:spPr/>
        <p:txBody>
          <a:bodyPr/>
          <a:lstStyle>
            <a:lvl1pPr>
              <a:defRPr/>
            </a:lvl1pPr>
          </a:lstStyle>
          <a:p>
            <a:pPr>
              <a:defRPr/>
            </a:pPr>
            <a:endParaRPr lang="bg-BG"/>
          </a:p>
        </p:txBody>
      </p:sp>
      <p:sp>
        <p:nvSpPr>
          <p:cNvPr id="9" name="Slide Number Placeholder 5"/>
          <p:cNvSpPr>
            <a:spLocks noGrp="1"/>
          </p:cNvSpPr>
          <p:nvPr>
            <p:ph type="sldNum" sz="quarter" idx="12"/>
          </p:nvPr>
        </p:nvSpPr>
        <p:spPr/>
        <p:txBody>
          <a:bodyPr/>
          <a:lstStyle>
            <a:lvl1pPr>
              <a:defRPr/>
            </a:lvl1pPr>
          </a:lstStyle>
          <a:p>
            <a:pPr>
              <a:defRPr/>
            </a:pPr>
            <a:fld id="{48124D95-061A-46A7-983B-E8547F3B68AA}" type="slidenum">
              <a:rPr lang="bg-BG"/>
              <a:pPr>
                <a:defRPr/>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E3033F6-01C2-4F37-B484-F44828D04BA6}" type="datetimeFigureOut">
              <a:rPr lang="bg-BG"/>
              <a:pPr>
                <a:defRPr/>
              </a:pPr>
              <a:t>16.12.2016 г.</a:t>
            </a:fld>
            <a:endParaRPr lang="bg-BG"/>
          </a:p>
        </p:txBody>
      </p:sp>
      <p:sp>
        <p:nvSpPr>
          <p:cNvPr id="4" name="Footer Placeholder 4"/>
          <p:cNvSpPr>
            <a:spLocks noGrp="1"/>
          </p:cNvSpPr>
          <p:nvPr>
            <p:ph type="ftr" sz="quarter" idx="11"/>
          </p:nvPr>
        </p:nvSpPr>
        <p:spPr/>
        <p:txBody>
          <a:bodyPr/>
          <a:lstStyle>
            <a:lvl1pPr>
              <a:defRPr/>
            </a:lvl1pPr>
          </a:lstStyle>
          <a:p>
            <a:pPr>
              <a:defRPr/>
            </a:pPr>
            <a:endParaRPr lang="bg-BG"/>
          </a:p>
        </p:txBody>
      </p:sp>
      <p:sp>
        <p:nvSpPr>
          <p:cNvPr id="5" name="Slide Number Placeholder 5"/>
          <p:cNvSpPr>
            <a:spLocks noGrp="1"/>
          </p:cNvSpPr>
          <p:nvPr>
            <p:ph type="sldNum" sz="quarter" idx="12"/>
          </p:nvPr>
        </p:nvSpPr>
        <p:spPr/>
        <p:txBody>
          <a:bodyPr/>
          <a:lstStyle>
            <a:lvl1pPr>
              <a:defRPr/>
            </a:lvl1pPr>
          </a:lstStyle>
          <a:p>
            <a:pPr>
              <a:defRPr/>
            </a:pPr>
            <a:fld id="{71C909AD-EA88-46D2-B5DF-168EA9578D22}" type="slidenum">
              <a:rPr lang="bg-BG"/>
              <a:pPr>
                <a:defRPr/>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9" name="Date Placeholder 1"/>
          <p:cNvSpPr>
            <a:spLocks noGrp="1"/>
          </p:cNvSpPr>
          <p:nvPr>
            <p:ph type="dt" sz="half" idx="10"/>
          </p:nvPr>
        </p:nvSpPr>
        <p:spPr/>
        <p:txBody>
          <a:bodyPr/>
          <a:lstStyle>
            <a:lvl1pPr>
              <a:defRPr/>
            </a:lvl1pPr>
          </a:lstStyle>
          <a:p>
            <a:pPr>
              <a:defRPr/>
            </a:pPr>
            <a:fld id="{A32AA83F-B3EB-45E5-9418-D02FB3FACFB2}" type="datetimeFigureOut">
              <a:rPr lang="bg-BG"/>
              <a:pPr>
                <a:defRPr/>
              </a:pPr>
              <a:t>16.12.2016 г.</a:t>
            </a:fld>
            <a:endParaRPr lang="bg-BG"/>
          </a:p>
        </p:txBody>
      </p:sp>
      <p:sp>
        <p:nvSpPr>
          <p:cNvPr id="10" name="Footer Placeholder 2"/>
          <p:cNvSpPr>
            <a:spLocks noGrp="1"/>
          </p:cNvSpPr>
          <p:nvPr>
            <p:ph type="ftr" sz="quarter" idx="11"/>
          </p:nvPr>
        </p:nvSpPr>
        <p:spPr/>
        <p:txBody>
          <a:bodyPr/>
          <a:lstStyle>
            <a:lvl1pPr>
              <a:defRPr/>
            </a:lvl1pPr>
          </a:lstStyle>
          <a:p>
            <a:pPr>
              <a:defRPr/>
            </a:pPr>
            <a:endParaRPr lang="bg-BG"/>
          </a:p>
        </p:txBody>
      </p:sp>
      <p:sp>
        <p:nvSpPr>
          <p:cNvPr id="11" name="Slide Number Placeholder 3"/>
          <p:cNvSpPr>
            <a:spLocks noGrp="1"/>
          </p:cNvSpPr>
          <p:nvPr>
            <p:ph type="sldNum" sz="quarter" idx="12"/>
          </p:nvPr>
        </p:nvSpPr>
        <p:spPr/>
        <p:txBody>
          <a:bodyPr/>
          <a:lstStyle>
            <a:lvl1pPr>
              <a:defRPr/>
            </a:lvl1pPr>
          </a:lstStyle>
          <a:p>
            <a:pPr>
              <a:defRPr/>
            </a:pPr>
            <a:fld id="{7F0C71DD-87DC-4427-947F-622ACB1924BD}" type="slidenum">
              <a:rPr lang="bg-BG"/>
              <a:pPr>
                <a:defRPr/>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2A6A2B8F-7C98-45DA-9634-1DBDB63E17F9}" type="datetimeFigureOut">
              <a:rPr lang="bg-BG"/>
              <a:pPr>
                <a:defRPr/>
              </a:pPr>
              <a:t>16.12.2016 г.</a:t>
            </a:fld>
            <a:endParaRPr lang="bg-BG"/>
          </a:p>
        </p:txBody>
      </p:sp>
      <p:sp>
        <p:nvSpPr>
          <p:cNvPr id="13" name="Footer Placeholder 5"/>
          <p:cNvSpPr>
            <a:spLocks noGrp="1"/>
          </p:cNvSpPr>
          <p:nvPr>
            <p:ph type="ftr" sz="quarter" idx="11"/>
          </p:nvPr>
        </p:nvSpPr>
        <p:spPr/>
        <p:txBody>
          <a:bodyPr/>
          <a:lstStyle>
            <a:lvl1pPr>
              <a:defRPr/>
            </a:lvl1pPr>
          </a:lstStyle>
          <a:p>
            <a:pPr>
              <a:defRPr/>
            </a:pPr>
            <a:endParaRPr lang="bg-BG"/>
          </a:p>
        </p:txBody>
      </p:sp>
      <p:sp>
        <p:nvSpPr>
          <p:cNvPr id="14" name="Slide Number Placeholder 6"/>
          <p:cNvSpPr>
            <a:spLocks noGrp="1"/>
          </p:cNvSpPr>
          <p:nvPr>
            <p:ph type="sldNum" sz="quarter" idx="12"/>
          </p:nvPr>
        </p:nvSpPr>
        <p:spPr/>
        <p:txBody>
          <a:bodyPr/>
          <a:lstStyle>
            <a:lvl1pPr>
              <a:defRPr/>
            </a:lvl1pPr>
          </a:lstStyle>
          <a:p>
            <a:pPr>
              <a:defRPr/>
            </a:pPr>
            <a:fld id="{EA618745-3DCD-4C2F-B9C0-1AD3D492EF8A}" type="slidenum">
              <a:rPr lang="bg-BG"/>
              <a:pPr>
                <a:defRPr/>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fld id="{7489065A-0F17-4545-BB9F-9B1FE9D96F44}" type="datetimeFigureOut">
              <a:rPr lang="bg-BG"/>
              <a:pPr>
                <a:defRPr/>
              </a:pPr>
              <a:t>16.12.2016 г.</a:t>
            </a:fld>
            <a:endParaRPr lang="bg-BG"/>
          </a:p>
        </p:txBody>
      </p:sp>
      <p:sp>
        <p:nvSpPr>
          <p:cNvPr id="13" name="Footer Placeholder 5"/>
          <p:cNvSpPr>
            <a:spLocks noGrp="1"/>
          </p:cNvSpPr>
          <p:nvPr>
            <p:ph type="ftr" sz="quarter" idx="11"/>
          </p:nvPr>
        </p:nvSpPr>
        <p:spPr/>
        <p:txBody>
          <a:bodyPr/>
          <a:lstStyle>
            <a:lvl1pPr>
              <a:defRPr/>
            </a:lvl1pPr>
          </a:lstStyle>
          <a:p>
            <a:pPr>
              <a:defRPr/>
            </a:pPr>
            <a:endParaRPr lang="bg-BG"/>
          </a:p>
        </p:txBody>
      </p:sp>
      <p:sp>
        <p:nvSpPr>
          <p:cNvPr id="14" name="Slide Number Placeholder 6"/>
          <p:cNvSpPr>
            <a:spLocks noGrp="1"/>
          </p:cNvSpPr>
          <p:nvPr>
            <p:ph type="sldNum" sz="quarter" idx="12"/>
          </p:nvPr>
        </p:nvSpPr>
        <p:spPr/>
        <p:txBody>
          <a:bodyPr/>
          <a:lstStyle>
            <a:lvl1pPr>
              <a:defRPr/>
            </a:lvl1pPr>
          </a:lstStyle>
          <a:p>
            <a:pPr>
              <a:defRPr/>
            </a:pPr>
            <a:fld id="{20C8F332-1504-48E1-9E3C-D4686280B3BD}" type="slidenum">
              <a:rPr lang="bg-BG"/>
              <a:pPr>
                <a:defRPr/>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cs typeface="+mn-cs"/>
              </a:defRPr>
            </a:lvl1pPr>
          </a:lstStyle>
          <a:p>
            <a:pPr>
              <a:defRPr/>
            </a:pPr>
            <a:fld id="{9374322B-1D5A-4263-9250-476C2C57E569}" type="datetimeFigureOut">
              <a:rPr lang="bg-BG"/>
              <a:pPr>
                <a:defRPr/>
              </a:pPr>
              <a:t>16.12.2016 г.</a:t>
            </a:fld>
            <a:endParaRPr lang="bg-BG"/>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cs typeface="+mn-cs"/>
              </a:defRPr>
            </a:lvl1pPr>
          </a:lstStyle>
          <a:p>
            <a:pPr>
              <a:defRPr/>
            </a:pPr>
            <a:endParaRPr lang="bg-BG"/>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cs typeface="+mn-cs"/>
              </a:defRPr>
            </a:lvl1pPr>
          </a:lstStyle>
          <a:p>
            <a:pPr>
              <a:defRPr/>
            </a:pPr>
            <a:fld id="{E547B8DD-CA81-4E94-8F50-274491272FDC}" type="slidenum">
              <a:rPr lang="bg-BG"/>
              <a:pPr>
                <a:defRPr/>
              </a:pPr>
              <a:t>‹#›</a:t>
            </a:fld>
            <a:endParaRPr lang="bg-BG"/>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74" r:id="rId7"/>
    <p:sldLayoutId id="2147483675" r:id="rId8"/>
    <p:sldLayoutId id="2147483676" r:id="rId9"/>
    <p:sldLayoutId id="2147483667" r:id="rId10"/>
    <p:sldLayoutId id="2147483677" r:id="rId11"/>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650" y="981075"/>
            <a:ext cx="7632700" cy="3384550"/>
          </a:xfrm>
        </p:spPr>
        <p:txBody>
          <a:bodyPr rtlCol="0">
            <a:normAutofit fontScale="90000"/>
          </a:bodyPr>
          <a:lstStyle/>
          <a:p>
            <a:pPr fontAlgn="auto">
              <a:spcAft>
                <a:spcPts val="0"/>
              </a:spcAft>
              <a:defRPr/>
            </a:pPr>
            <a:r>
              <a:rPr lang="en-GB" dirty="0" smtClean="0">
                <a:solidFill>
                  <a:schemeClr val="tx1"/>
                </a:solidFill>
              </a:rPr>
              <a:t/>
            </a:r>
            <a:br>
              <a:rPr lang="en-GB" dirty="0" smtClean="0">
                <a:solidFill>
                  <a:schemeClr val="tx1"/>
                </a:solidFill>
              </a:rPr>
            </a:br>
            <a:r>
              <a:rPr lang="en-GB" dirty="0">
                <a:solidFill>
                  <a:schemeClr val="tx1"/>
                </a:solidFill>
              </a:rPr>
              <a:t/>
            </a:r>
            <a:br>
              <a:rPr lang="en-GB" dirty="0">
                <a:solidFill>
                  <a:schemeClr val="tx1"/>
                </a:solidFill>
              </a:rPr>
            </a:br>
            <a:r>
              <a:rPr lang="en-GB" dirty="0" smtClean="0">
                <a:solidFill>
                  <a:schemeClr val="tx1"/>
                </a:solidFill>
              </a:rPr>
              <a:t/>
            </a:r>
            <a:br>
              <a:rPr lang="en-GB" dirty="0" smtClean="0">
                <a:solidFill>
                  <a:schemeClr val="tx1"/>
                </a:solidFill>
              </a:rPr>
            </a:br>
            <a:r>
              <a:rPr lang="en-GB" dirty="0">
                <a:solidFill>
                  <a:schemeClr val="tx1"/>
                </a:solidFill>
              </a:rPr>
              <a:t/>
            </a:r>
            <a:br>
              <a:rPr lang="en-GB" dirty="0">
                <a:solidFill>
                  <a:schemeClr val="tx1"/>
                </a:solidFill>
              </a:rPr>
            </a:br>
            <a:r>
              <a:rPr lang="en-GB" dirty="0" smtClean="0">
                <a:solidFill>
                  <a:schemeClr val="tx1"/>
                </a:solidFill>
              </a:rPr>
              <a:t/>
            </a:r>
            <a:br>
              <a:rPr lang="en-GB" dirty="0" smtClean="0">
                <a:solidFill>
                  <a:schemeClr val="tx1"/>
                </a:solidFill>
              </a:rPr>
            </a:br>
            <a:r>
              <a:rPr lang="en-GB" dirty="0">
                <a:solidFill>
                  <a:schemeClr val="tx1"/>
                </a:solidFill>
              </a:rPr>
              <a:t/>
            </a:r>
            <a:br>
              <a:rPr lang="en-GB" dirty="0">
                <a:solidFill>
                  <a:schemeClr val="tx1"/>
                </a:solidFill>
              </a:rPr>
            </a:br>
            <a:r>
              <a:rPr lang="en-GB" dirty="0" smtClean="0">
                <a:solidFill>
                  <a:schemeClr val="tx1"/>
                </a:solidFill>
              </a:rPr>
              <a:t>M</a:t>
            </a:r>
            <a:r>
              <a:rPr lang="bg-BG" dirty="0" smtClean="0">
                <a:solidFill>
                  <a:schemeClr val="tx1"/>
                </a:solidFill>
              </a:rPr>
              <a:t>одул </a:t>
            </a:r>
            <a:r>
              <a:rPr lang="en-US" dirty="0" smtClean="0">
                <a:solidFill>
                  <a:schemeClr val="tx1"/>
                </a:solidFill>
              </a:rPr>
              <a:t>IV – </a:t>
            </a:r>
            <a:r>
              <a:rPr lang="bg-BG" dirty="0" smtClean="0">
                <a:solidFill>
                  <a:schemeClr val="tx1"/>
                </a:solidFill>
              </a:rPr>
              <a:t>инструменти за оценка на способностите и уменията на обучаемите по</a:t>
            </a:r>
            <a:r>
              <a:rPr lang="en-US" dirty="0" smtClean="0">
                <a:solidFill>
                  <a:schemeClr val="tx1"/>
                </a:solidFill>
              </a:rPr>
              <a:t> </a:t>
            </a:r>
            <a:r>
              <a:rPr lang="bg-BG" dirty="0" smtClean="0">
                <a:solidFill>
                  <a:schemeClr val="tx1"/>
                </a:solidFill>
              </a:rPr>
              <a:t/>
            </a:r>
            <a:br>
              <a:rPr lang="bg-BG" dirty="0" smtClean="0">
                <a:solidFill>
                  <a:schemeClr val="tx1"/>
                </a:solidFill>
              </a:rPr>
            </a:br>
            <a:r>
              <a:rPr lang="bg-BG" dirty="0">
                <a:solidFill>
                  <a:schemeClr val="tx1"/>
                </a:solidFill>
              </a:rPr>
              <a:t>О</a:t>
            </a:r>
            <a:r>
              <a:rPr lang="bg-BG" dirty="0" smtClean="0">
                <a:solidFill>
                  <a:schemeClr val="tx1"/>
                </a:solidFill>
              </a:rPr>
              <a:t>т предприемачество към бизнес</a:t>
            </a:r>
            <a:r>
              <a:rPr lang="bg-BG" dirty="0">
                <a:solidFill>
                  <a:schemeClr val="tx1"/>
                </a:solidFill>
              </a:rPr>
              <a:t> </a:t>
            </a:r>
            <a:r>
              <a:rPr lang="bg-BG" dirty="0" smtClean="0">
                <a:solidFill>
                  <a:schemeClr val="tx1"/>
                </a:solidFill>
              </a:rPr>
              <a:t>(ОПКБ)</a:t>
            </a:r>
            <a:endParaRPr lang="bg-BG" dirty="0">
              <a:solidFill>
                <a:schemeClr val="tx1"/>
              </a:solidFill>
            </a:endParaRPr>
          </a:p>
        </p:txBody>
      </p:sp>
      <p:sp>
        <p:nvSpPr>
          <p:cNvPr id="14338" name="Subtitle 2"/>
          <p:cNvSpPr>
            <a:spLocks noGrp="1"/>
          </p:cNvSpPr>
          <p:nvPr>
            <p:ph type="subTitle" idx="1"/>
          </p:nvPr>
        </p:nvSpPr>
        <p:spPr>
          <a:xfrm>
            <a:off x="1331913" y="4149725"/>
            <a:ext cx="6400800" cy="1752600"/>
          </a:xfrm>
        </p:spPr>
        <p:txBody>
          <a:bodyPr/>
          <a:lstStyle/>
          <a:p>
            <a:r>
              <a:rPr lang="bg-BG" b="1" smtClean="0">
                <a:solidFill>
                  <a:schemeClr val="tx1"/>
                </a:solidFill>
              </a:rPr>
              <a:t>2015-</a:t>
            </a:r>
            <a:r>
              <a:rPr lang="en-GB" b="1" smtClean="0">
                <a:solidFill>
                  <a:schemeClr val="tx1"/>
                </a:solidFill>
              </a:rPr>
              <a:t>LT01-KA2014-013404</a:t>
            </a:r>
            <a:endParaRPr lang="bg-BG" b="1" smtClean="0">
              <a:solidFill>
                <a:schemeClr val="tx1"/>
              </a:solidFill>
            </a:endParaRPr>
          </a:p>
        </p:txBody>
      </p:sp>
      <p:pic>
        <p:nvPicPr>
          <p:cNvPr id="14339" name="Picture 3" descr="erasmus+logo_mic"/>
          <p:cNvPicPr>
            <a:picLocks noChangeAspect="1" noChangeArrowheads="1"/>
          </p:cNvPicPr>
          <p:nvPr/>
        </p:nvPicPr>
        <p:blipFill>
          <a:blip r:embed="rId2"/>
          <a:srcRect/>
          <a:stretch>
            <a:fillRect/>
          </a:stretch>
        </p:blipFill>
        <p:spPr bwMode="auto">
          <a:xfrm>
            <a:off x="5219700" y="6021388"/>
            <a:ext cx="3744913" cy="836612"/>
          </a:xfrm>
          <a:prstGeom prst="rect">
            <a:avLst/>
          </a:prstGeom>
          <a:noFill/>
          <a:ln w="9525">
            <a:noFill/>
            <a:miter lim="800000"/>
            <a:headEnd/>
            <a:tailEnd/>
          </a:ln>
        </p:spPr>
      </p:pic>
      <p:pic>
        <p:nvPicPr>
          <p:cNvPr id="14340" name="Picture 4" descr="logo"/>
          <p:cNvPicPr>
            <a:picLocks noChangeAspect="1" noChangeArrowheads="1"/>
          </p:cNvPicPr>
          <p:nvPr/>
        </p:nvPicPr>
        <p:blipFill>
          <a:blip r:embed="rId3"/>
          <a:srcRect/>
          <a:stretch>
            <a:fillRect/>
          </a:stretch>
        </p:blipFill>
        <p:spPr bwMode="auto">
          <a:xfrm>
            <a:off x="539750" y="5470525"/>
            <a:ext cx="1152525"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1"/>
          </p:nvPr>
        </p:nvSpPr>
        <p:spPr>
          <a:xfrm>
            <a:off x="468313" y="1773238"/>
            <a:ext cx="8280400" cy="4352925"/>
          </a:xfrm>
        </p:spPr>
        <p:txBody>
          <a:bodyPr/>
          <a:lstStyle/>
          <a:p>
            <a:r>
              <a:rPr lang="bg-BG" smtClean="0">
                <a:solidFill>
                  <a:schemeClr val="tx1"/>
                </a:solidFill>
              </a:rPr>
              <a:t>Оценяването трябва да бъде неразделна част от учебната програма, насочена към резултатите и програмата на обучаемите </a:t>
            </a:r>
            <a:r>
              <a:rPr lang="en-GB" smtClean="0">
                <a:solidFill>
                  <a:schemeClr val="tx1"/>
                </a:solidFill>
              </a:rPr>
              <a:t> </a:t>
            </a:r>
          </a:p>
          <a:p>
            <a:r>
              <a:rPr lang="bg-BG" b="1" i="1" smtClean="0">
                <a:solidFill>
                  <a:schemeClr val="tx1"/>
                </a:solidFill>
              </a:rPr>
              <a:t>Управляема </a:t>
            </a:r>
            <a:r>
              <a:rPr lang="en-GB" smtClean="0">
                <a:solidFill>
                  <a:schemeClr val="tx1"/>
                </a:solidFill>
              </a:rPr>
              <a:t>– </a:t>
            </a:r>
            <a:r>
              <a:rPr lang="bg-BG" smtClean="0">
                <a:solidFill>
                  <a:schemeClr val="tx1"/>
                </a:solidFill>
              </a:rPr>
              <a:t>планирането на оценяването не трябва да претоварва както офисния персонал така и обучаемите </a:t>
            </a:r>
            <a:endParaRPr lang="en-GB" smtClean="0">
              <a:solidFill>
                <a:schemeClr val="tx1"/>
              </a:solidFill>
            </a:endParaRPr>
          </a:p>
          <a:p>
            <a:endParaRPr lang="en-GB" smtClean="0">
              <a:solidFill>
                <a:schemeClr val="tx1"/>
              </a:solidFill>
            </a:endParaRPr>
          </a:p>
          <a:p>
            <a:r>
              <a:rPr lang="bg-BG" smtClean="0">
                <a:solidFill>
                  <a:schemeClr val="tx1"/>
                </a:solidFill>
              </a:rPr>
              <a:t>Да получава периодична обратна връзка </a:t>
            </a:r>
            <a:r>
              <a:rPr lang="en-GB" b="1" i="1" smtClean="0">
                <a:solidFill>
                  <a:schemeClr val="tx1"/>
                </a:solidFill>
              </a:rPr>
              <a:t> </a:t>
            </a:r>
          </a:p>
          <a:p>
            <a:endParaRPr lang="bg-BG" b="1" i="1" smtClean="0">
              <a:solidFill>
                <a:schemeClr val="tx1"/>
              </a:solidFill>
            </a:endParaRPr>
          </a:p>
          <a:p>
            <a:r>
              <a:rPr lang="bg-BG" b="1" i="1" smtClean="0">
                <a:solidFill>
                  <a:schemeClr val="tx1"/>
                </a:solidFill>
              </a:rPr>
              <a:t>Оценка на развитието и сумарна оценка,</a:t>
            </a:r>
            <a:r>
              <a:rPr lang="bg-BG" smtClean="0">
                <a:solidFill>
                  <a:schemeClr val="tx1"/>
                </a:solidFill>
              </a:rPr>
              <a:t>  за получавене на глобална такава</a:t>
            </a:r>
          </a:p>
        </p:txBody>
      </p:sp>
      <p:sp>
        <p:nvSpPr>
          <p:cNvPr id="28674" name="Title 2"/>
          <p:cNvSpPr>
            <a:spLocks noGrp="1"/>
          </p:cNvSpPr>
          <p:nvPr>
            <p:ph type="title"/>
          </p:nvPr>
        </p:nvSpPr>
        <p:spPr/>
        <p:txBody>
          <a:bodyPr/>
          <a:lstStyle/>
          <a:p>
            <a:r>
              <a:rPr lang="bg-BG" smtClean="0">
                <a:solidFill>
                  <a:schemeClr val="tx1"/>
                </a:solidFill>
              </a:rPr>
              <a:t>Основни прнципи </a:t>
            </a:r>
            <a:r>
              <a:rPr lang="en-GB" smtClean="0"/>
              <a:t> </a:t>
            </a:r>
            <a:endParaRPr lang="bg-BG"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bg-BG" smtClean="0">
                <a:solidFill>
                  <a:schemeClr val="tx1"/>
                </a:solidFill>
              </a:rPr>
              <a:t>Видове оценка </a:t>
            </a:r>
          </a:p>
        </p:txBody>
      </p:sp>
      <p:sp>
        <p:nvSpPr>
          <p:cNvPr id="3" name="Text Placeholder 2"/>
          <p:cNvSpPr>
            <a:spLocks noGrp="1"/>
          </p:cNvSpPr>
          <p:nvPr>
            <p:ph type="body" idx="1"/>
          </p:nvPr>
        </p:nvSpPr>
        <p:spPr>
          <a:xfrm>
            <a:off x="250825" y="1628775"/>
            <a:ext cx="3822700" cy="863600"/>
          </a:xfrm>
        </p:spPr>
        <p:txBody>
          <a:bodyPr rtlCol="0">
            <a:normAutofit/>
          </a:bodyPr>
          <a:lstStyle/>
          <a:p>
            <a:pPr fontAlgn="auto">
              <a:spcAft>
                <a:spcPts val="0"/>
              </a:spcAft>
              <a:defRPr/>
            </a:pPr>
            <a:r>
              <a:rPr lang="bg-BG" sz="2800" b="1" dirty="0" smtClean="0">
                <a:solidFill>
                  <a:schemeClr val="tx1"/>
                </a:solidFill>
              </a:rPr>
              <a:t>Оценка на развитието </a:t>
            </a:r>
            <a:endParaRPr lang="bg-BG" sz="2800" b="1" dirty="0">
              <a:solidFill>
                <a:schemeClr val="tx1"/>
              </a:solidFill>
            </a:endParaRPr>
          </a:p>
        </p:txBody>
      </p:sp>
      <p:sp>
        <p:nvSpPr>
          <p:cNvPr id="30723" name="Content Placeholder 3"/>
          <p:cNvSpPr>
            <a:spLocks noGrp="1"/>
          </p:cNvSpPr>
          <p:nvPr>
            <p:ph sz="half" idx="2"/>
          </p:nvPr>
        </p:nvSpPr>
        <p:spPr>
          <a:xfrm>
            <a:off x="250825" y="2492375"/>
            <a:ext cx="4465638" cy="4176713"/>
          </a:xfrm>
        </p:spPr>
        <p:txBody>
          <a:bodyPr/>
          <a:lstStyle/>
          <a:p>
            <a:r>
              <a:rPr lang="bg-BG" sz="2300" smtClean="0">
                <a:solidFill>
                  <a:schemeClr val="tx1"/>
                </a:solidFill>
              </a:rPr>
              <a:t>Обратна информация за обучителния процес </a:t>
            </a:r>
            <a:endParaRPr lang="en-GB" sz="2300" smtClean="0">
              <a:solidFill>
                <a:schemeClr val="tx1"/>
              </a:solidFill>
            </a:endParaRPr>
          </a:p>
          <a:p>
            <a:r>
              <a:rPr lang="bg-BG" sz="2300" smtClean="0">
                <a:solidFill>
                  <a:schemeClr val="tx1"/>
                </a:solidFill>
              </a:rPr>
              <a:t>Редовно провеждане </a:t>
            </a:r>
            <a:endParaRPr lang="en-GB" sz="2300" smtClean="0">
              <a:solidFill>
                <a:schemeClr val="tx1"/>
              </a:solidFill>
            </a:endParaRPr>
          </a:p>
          <a:p>
            <a:r>
              <a:rPr lang="bg-BG" sz="2300" smtClean="0">
                <a:solidFill>
                  <a:schemeClr val="tx1"/>
                </a:solidFill>
              </a:rPr>
              <a:t>Получените резултати се използват за настройка и подобряване на методите за обучение, в зависимонст от нуждите и проблемите на обучаемите </a:t>
            </a:r>
            <a:endParaRPr lang="en-GB" sz="2300" smtClean="0">
              <a:solidFill>
                <a:schemeClr val="tx1"/>
              </a:solidFill>
            </a:endParaRPr>
          </a:p>
          <a:p>
            <a:r>
              <a:rPr lang="bg-BG" sz="2300" smtClean="0">
                <a:solidFill>
                  <a:schemeClr val="tx1"/>
                </a:solidFill>
              </a:rPr>
              <a:t>Диагностични тестове, загадки, сесии с ВиО</a:t>
            </a:r>
            <a:r>
              <a:rPr lang="en-GB" sz="2300" smtClean="0">
                <a:solidFill>
                  <a:schemeClr val="tx1"/>
                </a:solidFill>
              </a:rPr>
              <a:t>. </a:t>
            </a:r>
          </a:p>
        </p:txBody>
      </p:sp>
      <p:sp>
        <p:nvSpPr>
          <p:cNvPr id="5" name="Text Placeholder 4"/>
          <p:cNvSpPr>
            <a:spLocks noGrp="1"/>
          </p:cNvSpPr>
          <p:nvPr>
            <p:ph type="body" sz="quarter" idx="3"/>
          </p:nvPr>
        </p:nvSpPr>
        <p:spPr>
          <a:xfrm>
            <a:off x="5076825" y="1773238"/>
            <a:ext cx="3821113" cy="576262"/>
          </a:xfrm>
        </p:spPr>
        <p:txBody>
          <a:bodyPr rtlCol="0">
            <a:normAutofit/>
          </a:bodyPr>
          <a:lstStyle/>
          <a:p>
            <a:pPr fontAlgn="auto">
              <a:spcAft>
                <a:spcPts val="0"/>
              </a:spcAft>
              <a:defRPr/>
            </a:pPr>
            <a:r>
              <a:rPr lang="bg-BG" sz="2800" b="1" dirty="0" smtClean="0">
                <a:solidFill>
                  <a:schemeClr val="tx1"/>
                </a:solidFill>
              </a:rPr>
              <a:t>Събирателна оценка </a:t>
            </a:r>
            <a:endParaRPr lang="bg-BG" sz="2800" b="1" dirty="0">
              <a:solidFill>
                <a:schemeClr val="tx1"/>
              </a:solidFill>
            </a:endParaRPr>
          </a:p>
        </p:txBody>
      </p:sp>
      <p:sp>
        <p:nvSpPr>
          <p:cNvPr id="30725" name="Content Placeholder 5"/>
          <p:cNvSpPr>
            <a:spLocks noGrp="1"/>
          </p:cNvSpPr>
          <p:nvPr>
            <p:ph sz="quarter" idx="4"/>
          </p:nvPr>
        </p:nvSpPr>
        <p:spPr>
          <a:xfrm>
            <a:off x="4751388" y="2420938"/>
            <a:ext cx="3924300" cy="4176712"/>
          </a:xfrm>
        </p:spPr>
        <p:txBody>
          <a:bodyPr/>
          <a:lstStyle/>
          <a:p>
            <a:r>
              <a:rPr lang="bg-BG" sz="2300" smtClean="0">
                <a:solidFill>
                  <a:schemeClr val="tx1"/>
                </a:solidFill>
              </a:rPr>
              <a:t>Провеждат се в края на процеса </a:t>
            </a:r>
            <a:endParaRPr lang="en-GB" sz="2300" smtClean="0">
              <a:solidFill>
                <a:schemeClr val="tx1"/>
              </a:solidFill>
            </a:endParaRPr>
          </a:p>
          <a:p>
            <a:r>
              <a:rPr lang="bg-BG" sz="2300" smtClean="0">
                <a:solidFill>
                  <a:schemeClr val="tx1"/>
                </a:solidFill>
              </a:rPr>
              <a:t>Еднократни </a:t>
            </a:r>
            <a:endParaRPr lang="en-GB" sz="2300" smtClean="0">
              <a:solidFill>
                <a:schemeClr val="tx1"/>
              </a:solidFill>
            </a:endParaRPr>
          </a:p>
          <a:p>
            <a:r>
              <a:rPr lang="bg-BG" sz="2300" smtClean="0">
                <a:solidFill>
                  <a:schemeClr val="tx1"/>
                </a:solidFill>
              </a:rPr>
              <a:t>Оценка и категоризация на получените знания съпоставени с определени стандарти </a:t>
            </a:r>
            <a:endParaRPr lang="en-GB" sz="2300" smtClean="0">
              <a:solidFill>
                <a:schemeClr val="tx1"/>
              </a:solidFill>
            </a:endParaRPr>
          </a:p>
          <a:p>
            <a:r>
              <a:rPr lang="bg-BG" sz="2300" smtClean="0">
                <a:solidFill>
                  <a:schemeClr val="tx1"/>
                </a:solidFill>
              </a:rPr>
              <a:t>Финални тестове, изпити, оценка на проекта, тезиси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9888" y="2349500"/>
            <a:ext cx="8523287" cy="3959225"/>
          </a:xfrm>
        </p:spPr>
        <p:txBody>
          <a:bodyPr rtlCol="0">
            <a:normAutofit lnSpcReduction="10000"/>
          </a:bodyPr>
          <a:lstStyle/>
          <a:p>
            <a:pPr marL="274320" indent="-274320" fontAlgn="auto">
              <a:spcAft>
                <a:spcPts val="0"/>
              </a:spcAft>
              <a:defRPr/>
            </a:pPr>
            <a:r>
              <a:rPr lang="bg-BG" dirty="0" smtClean="0">
                <a:solidFill>
                  <a:schemeClr val="tx1"/>
                </a:solidFill>
              </a:rPr>
              <a:t>Познато като предварително оценяване  - дава информация за индивидуалните силни и слаби, знания и умения в началото на обучителния процес</a:t>
            </a:r>
          </a:p>
          <a:p>
            <a:pPr marL="274320" indent="-274320" fontAlgn="auto">
              <a:spcAft>
                <a:spcPts val="0"/>
              </a:spcAft>
              <a:defRPr/>
            </a:pPr>
            <a:endParaRPr lang="en-GB" dirty="0" smtClean="0">
              <a:solidFill>
                <a:schemeClr val="tx1"/>
              </a:solidFill>
            </a:endParaRPr>
          </a:p>
          <a:p>
            <a:pPr marL="274320" indent="-274320" fontAlgn="auto">
              <a:spcAft>
                <a:spcPts val="0"/>
              </a:spcAft>
              <a:defRPr/>
            </a:pPr>
            <a:r>
              <a:rPr lang="bg-BG" dirty="0" smtClean="0">
                <a:solidFill>
                  <a:schemeClr val="tx1"/>
                </a:solidFill>
              </a:rPr>
              <a:t>Основно се използва за определяне на проблемните теми за учащите, както и за планиране на учебната програма и самите часове </a:t>
            </a:r>
            <a:endParaRPr lang="en-US" dirty="0" smtClean="0">
              <a:solidFill>
                <a:schemeClr val="tx1"/>
              </a:solidFill>
            </a:endParaRPr>
          </a:p>
          <a:p>
            <a:pPr marL="274320" indent="-274320" fontAlgn="auto">
              <a:spcAft>
                <a:spcPts val="0"/>
              </a:spcAft>
              <a:defRPr/>
            </a:pPr>
            <a:r>
              <a:rPr lang="bg-BG" dirty="0" smtClean="0">
                <a:solidFill>
                  <a:schemeClr val="tx1"/>
                </a:solidFill>
              </a:rPr>
              <a:t>Примери</a:t>
            </a:r>
            <a:r>
              <a:rPr lang="en-US" dirty="0" smtClean="0">
                <a:solidFill>
                  <a:schemeClr val="tx1"/>
                </a:solidFill>
              </a:rPr>
              <a:t>:</a:t>
            </a:r>
            <a:r>
              <a:rPr lang="bg-BG" dirty="0" smtClean="0">
                <a:solidFill>
                  <a:schemeClr val="tx1"/>
                </a:solidFill>
              </a:rPr>
              <a:t> викторина, тестове</a:t>
            </a:r>
            <a:r>
              <a:rPr lang="en-US" dirty="0" smtClean="0">
                <a:solidFill>
                  <a:schemeClr val="tx1"/>
                </a:solidFill>
              </a:rPr>
              <a:t>;</a:t>
            </a:r>
            <a:r>
              <a:rPr lang="bg-BG" dirty="0" smtClean="0">
                <a:solidFill>
                  <a:schemeClr val="tx1"/>
                </a:solidFill>
              </a:rPr>
              <a:t> мисловни карти</a:t>
            </a:r>
            <a:r>
              <a:rPr lang="en-US" dirty="0" smtClean="0">
                <a:solidFill>
                  <a:schemeClr val="tx1"/>
                </a:solidFill>
              </a:rPr>
              <a:t>;</a:t>
            </a:r>
            <a:r>
              <a:rPr lang="bg-BG" dirty="0" smtClean="0">
                <a:solidFill>
                  <a:schemeClr val="tx1"/>
                </a:solidFill>
              </a:rPr>
              <a:t> изследвания</a:t>
            </a:r>
            <a:r>
              <a:rPr lang="en-US" dirty="0" smtClean="0">
                <a:solidFill>
                  <a:schemeClr val="tx1"/>
                </a:solidFill>
              </a:rPr>
              <a:t>; </a:t>
            </a:r>
            <a:r>
              <a:rPr lang="bg-BG" dirty="0" smtClean="0">
                <a:solidFill>
                  <a:schemeClr val="tx1"/>
                </a:solidFill>
              </a:rPr>
              <a:t>сесии с въпроси и отговори</a:t>
            </a:r>
            <a:r>
              <a:rPr lang="en-US" dirty="0" smtClean="0">
                <a:solidFill>
                  <a:schemeClr val="tx1"/>
                </a:solidFill>
              </a:rPr>
              <a:t>;</a:t>
            </a:r>
            <a:r>
              <a:rPr lang="bg-BG" dirty="0" smtClean="0">
                <a:solidFill>
                  <a:schemeClr val="tx1"/>
                </a:solidFill>
              </a:rPr>
              <a:t> плакати</a:t>
            </a:r>
            <a:r>
              <a:rPr lang="en-US" dirty="0" smtClean="0">
                <a:solidFill>
                  <a:schemeClr val="tx1"/>
                </a:solidFill>
              </a:rPr>
              <a:t>;</a:t>
            </a:r>
            <a:r>
              <a:rPr lang="bg-BG" dirty="0" smtClean="0">
                <a:solidFill>
                  <a:schemeClr val="tx1"/>
                </a:solidFill>
              </a:rPr>
              <a:t> таблици: знам - искам да знам - научих</a:t>
            </a:r>
            <a:endParaRPr lang="bg-BG" dirty="0">
              <a:solidFill>
                <a:schemeClr val="tx1"/>
              </a:solidFill>
            </a:endParaRPr>
          </a:p>
        </p:txBody>
      </p:sp>
      <p:sp>
        <p:nvSpPr>
          <p:cNvPr id="3" name="Title 2"/>
          <p:cNvSpPr>
            <a:spLocks noGrp="1"/>
          </p:cNvSpPr>
          <p:nvPr>
            <p:ph type="title"/>
          </p:nvPr>
        </p:nvSpPr>
        <p:spPr/>
        <p:txBody>
          <a:bodyPr rtlCol="0">
            <a:normAutofit fontScale="90000"/>
          </a:bodyPr>
          <a:lstStyle/>
          <a:p>
            <a:pPr fontAlgn="auto">
              <a:spcAft>
                <a:spcPts val="0"/>
              </a:spcAft>
              <a:defRPr/>
            </a:pPr>
            <a:r>
              <a:rPr lang="bg-BG" dirty="0" smtClean="0">
                <a:solidFill>
                  <a:schemeClr val="tx1"/>
                </a:solidFill>
              </a:rPr>
              <a:t>Видове оценки</a:t>
            </a:r>
            <a:br>
              <a:rPr lang="bg-BG" dirty="0" smtClean="0">
                <a:solidFill>
                  <a:schemeClr val="tx1"/>
                </a:solidFill>
              </a:rPr>
            </a:br>
            <a:endParaRPr lang="bg-BG" dirty="0">
              <a:solidFill>
                <a:schemeClr val="tx1"/>
              </a:solidFill>
            </a:endParaRPr>
          </a:p>
        </p:txBody>
      </p:sp>
      <p:sp>
        <p:nvSpPr>
          <p:cNvPr id="33795" name="Text Placeholder 2"/>
          <p:cNvSpPr txBox="1">
            <a:spLocks/>
          </p:cNvSpPr>
          <p:nvPr/>
        </p:nvSpPr>
        <p:spPr bwMode="auto">
          <a:xfrm>
            <a:off x="252413" y="1557338"/>
            <a:ext cx="8640762" cy="792162"/>
          </a:xfrm>
          <a:prstGeom prst="rect">
            <a:avLst/>
          </a:prstGeom>
          <a:noFill/>
          <a:ln w="9525">
            <a:noFill/>
            <a:miter lim="800000"/>
            <a:headEnd/>
            <a:tailEnd/>
          </a:ln>
        </p:spPr>
        <p:txBody>
          <a:bodyPr/>
          <a:lstStyle/>
          <a:p>
            <a:pPr marL="273050" indent="-273050" algn="ctr">
              <a:spcBef>
                <a:spcPct val="20000"/>
              </a:spcBef>
              <a:buClr>
                <a:schemeClr val="accent1"/>
              </a:buClr>
              <a:buSzPct val="100000"/>
              <a:buFont typeface="Symbol" pitchFamily="18" charset="2"/>
              <a:buChar char=""/>
            </a:pPr>
            <a:r>
              <a:rPr lang="bg-BG" sz="2800" b="1">
                <a:latin typeface="Candara" pitchFamily="34" charset="0"/>
              </a:rPr>
              <a:t>Диагностично оценяване</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1813"/>
            <a:ext cx="7772400" cy="1781176"/>
          </a:xfrm>
        </p:spPr>
        <p:txBody>
          <a:bodyPr rtlCol="0">
            <a:normAutofit fontScale="90000"/>
          </a:bodyPr>
          <a:lstStyle/>
          <a:p>
            <a:pPr fontAlgn="auto">
              <a:spcAft>
                <a:spcPts val="0"/>
              </a:spcAft>
              <a:defRPr/>
            </a:pPr>
            <a:r>
              <a:rPr lang="bg-BG" dirty="0" smtClean="0">
                <a:solidFill>
                  <a:schemeClr val="tx1"/>
                </a:solidFill>
              </a:rPr>
              <a:t>Методи за главното оценяване</a:t>
            </a:r>
            <a:br>
              <a:rPr lang="bg-BG" dirty="0" smtClean="0">
                <a:solidFill>
                  <a:schemeClr val="tx1"/>
                </a:solidFill>
              </a:rPr>
            </a:br>
            <a:endParaRPr lang="bg-BG" dirty="0">
              <a:solidFill>
                <a:schemeClr val="tx1"/>
              </a:solidFill>
            </a:endParaRPr>
          </a:p>
        </p:txBody>
      </p:sp>
      <p:sp>
        <p:nvSpPr>
          <p:cNvPr id="3" name="Subtitle 2"/>
          <p:cNvSpPr>
            <a:spLocks noGrp="1"/>
          </p:cNvSpPr>
          <p:nvPr>
            <p:ph type="subTitle" idx="1"/>
          </p:nvPr>
        </p:nvSpPr>
        <p:spPr>
          <a:xfrm>
            <a:off x="1371600" y="1268413"/>
            <a:ext cx="6400800" cy="1473200"/>
          </a:xfrm>
        </p:spPr>
        <p:txBody>
          <a:bodyPr rtlCol="0">
            <a:normAutofit fontScale="85000" lnSpcReduction="20000"/>
          </a:bodyPr>
          <a:lstStyle/>
          <a:p>
            <a:pPr fontAlgn="auto">
              <a:spcAft>
                <a:spcPts val="0"/>
              </a:spcAft>
              <a:defRPr/>
            </a:pPr>
            <a:endParaRPr lang="bg-BG" sz="2400" i="1" dirty="0" smtClean="0">
              <a:solidFill>
                <a:schemeClr val="tx1"/>
              </a:solidFill>
            </a:endParaRPr>
          </a:p>
          <a:p>
            <a:pPr fontAlgn="auto">
              <a:spcAft>
                <a:spcPts val="0"/>
              </a:spcAft>
              <a:defRPr/>
            </a:pPr>
            <a:r>
              <a:rPr lang="bg-BG" sz="3200" i="1" dirty="0" smtClean="0">
                <a:solidFill>
                  <a:schemeClr val="tx1"/>
                </a:solidFill>
              </a:rPr>
              <a:t>Избора на подходящи методи е толкова важен, колкото и е самият процес на оценка </a:t>
            </a:r>
            <a:endParaRPr lang="bg-BG" sz="3200" i="1" dirty="0">
              <a:solidFill>
                <a:schemeClr val="tx1"/>
              </a:solidFill>
            </a:endParaRPr>
          </a:p>
        </p:txBody>
      </p:sp>
      <p:pic>
        <p:nvPicPr>
          <p:cNvPr id="35843" name="Picture 3"/>
          <p:cNvPicPr>
            <a:picLocks noChangeAspect="1"/>
          </p:cNvPicPr>
          <p:nvPr/>
        </p:nvPicPr>
        <p:blipFill>
          <a:blip r:embed="rId2"/>
          <a:srcRect/>
          <a:stretch>
            <a:fillRect/>
          </a:stretch>
        </p:blipFill>
        <p:spPr bwMode="auto">
          <a:xfrm>
            <a:off x="2724150" y="3357563"/>
            <a:ext cx="3695700" cy="29432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2"/>
          <p:cNvSpPr>
            <a:spLocks noGrp="1"/>
          </p:cNvSpPr>
          <p:nvPr>
            <p:ph type="title"/>
          </p:nvPr>
        </p:nvSpPr>
        <p:spPr>
          <a:xfrm>
            <a:off x="457200" y="338138"/>
            <a:ext cx="8229600" cy="1506537"/>
          </a:xfrm>
        </p:spPr>
        <p:txBody>
          <a:bodyPr/>
          <a:lstStyle/>
          <a:p>
            <a:r>
              <a:rPr lang="bg-BG" smtClean="0">
                <a:solidFill>
                  <a:schemeClr val="tx1"/>
                </a:solidFill>
              </a:rPr>
              <a:t>Тест</a:t>
            </a:r>
            <a:r>
              <a:rPr lang="en-GB" smtClean="0">
                <a:solidFill>
                  <a:schemeClr val="tx1"/>
                </a:solidFill>
              </a:rPr>
              <a:t/>
            </a:r>
            <a:br>
              <a:rPr lang="en-GB" smtClean="0">
                <a:solidFill>
                  <a:schemeClr val="tx1"/>
                </a:solidFill>
              </a:rPr>
            </a:br>
            <a:endParaRPr lang="bg-BG" sz="2700" smtClean="0">
              <a:solidFill>
                <a:schemeClr val="tx1"/>
              </a:solidFill>
            </a:endParaRPr>
          </a:p>
        </p:txBody>
      </p:sp>
      <p:sp>
        <p:nvSpPr>
          <p:cNvPr id="4" name="Text Placeholder 3"/>
          <p:cNvSpPr>
            <a:spLocks noGrp="1"/>
          </p:cNvSpPr>
          <p:nvPr>
            <p:ph type="body" idx="1"/>
          </p:nvPr>
        </p:nvSpPr>
        <p:spPr>
          <a:xfrm>
            <a:off x="676275" y="1773238"/>
            <a:ext cx="3822700" cy="647700"/>
          </a:xfrm>
        </p:spPr>
        <p:txBody>
          <a:bodyPr rtlCol="0">
            <a:normAutofit/>
          </a:bodyPr>
          <a:lstStyle/>
          <a:p>
            <a:pPr fontAlgn="auto">
              <a:spcAft>
                <a:spcPts val="0"/>
              </a:spcAft>
              <a:defRPr/>
            </a:pPr>
            <a:r>
              <a:rPr lang="bg-BG" dirty="0" smtClean="0">
                <a:solidFill>
                  <a:schemeClr val="tx1"/>
                </a:solidFill>
              </a:rPr>
              <a:t>Преимущества</a:t>
            </a:r>
            <a:endParaRPr lang="bg-BG" dirty="0">
              <a:solidFill>
                <a:schemeClr val="tx1"/>
              </a:solidFill>
            </a:endParaRPr>
          </a:p>
        </p:txBody>
      </p:sp>
      <p:sp>
        <p:nvSpPr>
          <p:cNvPr id="36867" name="Content Placeholder 1"/>
          <p:cNvSpPr>
            <a:spLocks noGrp="1"/>
          </p:cNvSpPr>
          <p:nvPr>
            <p:ph sz="half" idx="2"/>
          </p:nvPr>
        </p:nvSpPr>
        <p:spPr>
          <a:xfrm>
            <a:off x="677863" y="2708275"/>
            <a:ext cx="3819525" cy="3417888"/>
          </a:xfrm>
        </p:spPr>
        <p:txBody>
          <a:bodyPr/>
          <a:lstStyle/>
          <a:p>
            <a:r>
              <a:rPr lang="bg-BG" sz="2400" smtClean="0">
                <a:solidFill>
                  <a:schemeClr val="tx1"/>
                </a:solidFill>
              </a:rPr>
              <a:t>Обективен</a:t>
            </a:r>
            <a:endParaRPr lang="en-US" sz="2400" smtClean="0">
              <a:solidFill>
                <a:schemeClr val="tx1"/>
              </a:solidFill>
            </a:endParaRPr>
          </a:p>
          <a:p>
            <a:endParaRPr lang="en-US" sz="2400" smtClean="0">
              <a:solidFill>
                <a:schemeClr val="tx1"/>
              </a:solidFill>
            </a:endParaRPr>
          </a:p>
          <a:p>
            <a:r>
              <a:rPr lang="bg-BG" sz="2400" smtClean="0">
                <a:solidFill>
                  <a:schemeClr val="tx1"/>
                </a:solidFill>
              </a:rPr>
              <a:t>Отнема малко време за изпълнение и проверка </a:t>
            </a:r>
            <a:endParaRPr lang="en-US" sz="2400" smtClean="0">
              <a:solidFill>
                <a:schemeClr val="tx1"/>
              </a:solidFill>
            </a:endParaRPr>
          </a:p>
          <a:p>
            <a:endParaRPr lang="en-US" sz="2400" smtClean="0">
              <a:solidFill>
                <a:schemeClr val="tx1"/>
              </a:solidFill>
            </a:endParaRPr>
          </a:p>
          <a:p>
            <a:r>
              <a:rPr lang="bg-BG" sz="2400" smtClean="0">
                <a:solidFill>
                  <a:schemeClr val="tx1"/>
                </a:solidFill>
              </a:rPr>
              <a:t>Високонадежден</a:t>
            </a:r>
            <a:r>
              <a:rPr lang="en-US" sz="2400" smtClean="0">
                <a:solidFill>
                  <a:schemeClr val="tx1"/>
                </a:solidFill>
              </a:rPr>
              <a:t>, </a:t>
            </a:r>
            <a:r>
              <a:rPr lang="bg-BG" sz="2400" smtClean="0">
                <a:solidFill>
                  <a:schemeClr val="tx1"/>
                </a:solidFill>
              </a:rPr>
              <a:t>законен, лесен за възприемане</a:t>
            </a:r>
            <a:endParaRPr lang="bg-BG" smtClean="0">
              <a:solidFill>
                <a:schemeClr val="tx1"/>
              </a:solidFill>
            </a:endParaRPr>
          </a:p>
        </p:txBody>
      </p:sp>
      <p:sp>
        <p:nvSpPr>
          <p:cNvPr id="5" name="Text Placeholder 4"/>
          <p:cNvSpPr>
            <a:spLocks noGrp="1"/>
          </p:cNvSpPr>
          <p:nvPr>
            <p:ph type="body" sz="quarter" idx="3"/>
          </p:nvPr>
        </p:nvSpPr>
        <p:spPr>
          <a:xfrm>
            <a:off x="4648200" y="1773238"/>
            <a:ext cx="3822700" cy="576262"/>
          </a:xfrm>
        </p:spPr>
        <p:txBody>
          <a:bodyPr rtlCol="0">
            <a:normAutofit/>
          </a:bodyPr>
          <a:lstStyle/>
          <a:p>
            <a:pPr fontAlgn="auto">
              <a:spcAft>
                <a:spcPts val="0"/>
              </a:spcAft>
              <a:defRPr/>
            </a:pPr>
            <a:r>
              <a:rPr lang="bg-BG" dirty="0" smtClean="0">
                <a:solidFill>
                  <a:schemeClr val="tx1"/>
                </a:solidFill>
              </a:rPr>
              <a:t>Недостатъци</a:t>
            </a:r>
            <a:endParaRPr lang="bg-BG" dirty="0">
              <a:solidFill>
                <a:schemeClr val="tx1"/>
              </a:solidFill>
            </a:endParaRPr>
          </a:p>
        </p:txBody>
      </p:sp>
      <p:sp>
        <p:nvSpPr>
          <p:cNvPr id="36869" name="Content Placeholder 5"/>
          <p:cNvSpPr>
            <a:spLocks noGrp="1"/>
          </p:cNvSpPr>
          <p:nvPr>
            <p:ph sz="quarter" idx="4"/>
          </p:nvPr>
        </p:nvSpPr>
        <p:spPr>
          <a:xfrm>
            <a:off x="4645025" y="2636838"/>
            <a:ext cx="3822700" cy="3489325"/>
          </a:xfrm>
        </p:spPr>
        <p:txBody>
          <a:bodyPr/>
          <a:lstStyle/>
          <a:p>
            <a:r>
              <a:rPr lang="bg-BG" sz="2400" smtClean="0">
                <a:solidFill>
                  <a:schemeClr val="tx1"/>
                </a:solidFill>
              </a:rPr>
              <a:t>Голяма възможност за разгадаване на отговора </a:t>
            </a:r>
          </a:p>
          <a:p>
            <a:endParaRPr lang="bg-BG" sz="2400" smtClean="0">
              <a:solidFill>
                <a:schemeClr val="tx1"/>
              </a:solidFill>
            </a:endParaRPr>
          </a:p>
          <a:p>
            <a:r>
              <a:rPr lang="bg-BG" sz="2400" smtClean="0">
                <a:solidFill>
                  <a:schemeClr val="tx1"/>
                </a:solidFill>
              </a:rPr>
              <a:t>Не проверява устните и писмени умения </a:t>
            </a:r>
            <a:endParaRPr lang="en-US" sz="2400" smtClean="0">
              <a:solidFill>
                <a:schemeClr val="tx1"/>
              </a:solidFill>
            </a:endParaRPr>
          </a:p>
          <a:p>
            <a:endParaRPr lang="en-US" sz="2400" smtClean="0">
              <a:solidFill>
                <a:schemeClr val="tx1"/>
              </a:solidFill>
            </a:endParaRPr>
          </a:p>
          <a:p>
            <a:r>
              <a:rPr lang="bg-BG" sz="2400" smtClean="0">
                <a:solidFill>
                  <a:schemeClr val="tx1"/>
                </a:solidFill>
              </a:rPr>
              <a:t>Основно теоретически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2"/>
          <p:cNvSpPr>
            <a:spLocks noGrp="1"/>
          </p:cNvSpPr>
          <p:nvPr>
            <p:ph type="title"/>
          </p:nvPr>
        </p:nvSpPr>
        <p:spPr/>
        <p:txBody>
          <a:bodyPr/>
          <a:lstStyle/>
          <a:p>
            <a:r>
              <a:rPr lang="bg-BG" smtClean="0">
                <a:solidFill>
                  <a:schemeClr val="tx1"/>
                </a:solidFill>
              </a:rPr>
              <a:t>Есе </a:t>
            </a:r>
          </a:p>
        </p:txBody>
      </p:sp>
      <p:sp>
        <p:nvSpPr>
          <p:cNvPr id="4" name="Text Placeholder 3"/>
          <p:cNvSpPr>
            <a:spLocks noGrp="1"/>
          </p:cNvSpPr>
          <p:nvPr>
            <p:ph type="body" idx="1"/>
          </p:nvPr>
        </p:nvSpPr>
        <p:spPr>
          <a:xfrm>
            <a:off x="676275" y="1341438"/>
            <a:ext cx="3822700" cy="719137"/>
          </a:xfrm>
        </p:spPr>
        <p:txBody>
          <a:bodyPr rtlCol="0">
            <a:normAutofit/>
          </a:bodyPr>
          <a:lstStyle/>
          <a:p>
            <a:pPr fontAlgn="auto">
              <a:spcAft>
                <a:spcPts val="0"/>
              </a:spcAft>
              <a:defRPr/>
            </a:pPr>
            <a:r>
              <a:rPr lang="bg-BG" dirty="0" smtClean="0">
                <a:solidFill>
                  <a:schemeClr val="tx1"/>
                </a:solidFill>
              </a:rPr>
              <a:t>Преимущества</a:t>
            </a:r>
            <a:endParaRPr lang="bg-BG" dirty="0"/>
          </a:p>
        </p:txBody>
      </p:sp>
      <p:sp>
        <p:nvSpPr>
          <p:cNvPr id="38915" name="Content Placeholder 4"/>
          <p:cNvSpPr>
            <a:spLocks noGrp="1"/>
          </p:cNvSpPr>
          <p:nvPr>
            <p:ph sz="half" idx="2"/>
          </p:nvPr>
        </p:nvSpPr>
        <p:spPr>
          <a:xfrm>
            <a:off x="677863" y="2060575"/>
            <a:ext cx="3819525" cy="4065588"/>
          </a:xfrm>
        </p:spPr>
        <p:txBody>
          <a:bodyPr/>
          <a:lstStyle/>
          <a:p>
            <a:r>
              <a:rPr lang="bg-BG" sz="2400" smtClean="0">
                <a:solidFill>
                  <a:schemeClr val="tx1"/>
                </a:solidFill>
              </a:rPr>
              <a:t>Гъвкво и лесно за настройка </a:t>
            </a:r>
            <a:endParaRPr lang="en-US" sz="2400" smtClean="0">
              <a:solidFill>
                <a:schemeClr val="tx1"/>
              </a:solidFill>
            </a:endParaRPr>
          </a:p>
          <a:p>
            <a:endParaRPr lang="en-US" sz="2400" smtClean="0">
              <a:solidFill>
                <a:schemeClr val="tx1"/>
              </a:solidFill>
            </a:endParaRPr>
          </a:p>
          <a:p>
            <a:r>
              <a:rPr lang="bg-BG" sz="2400" smtClean="0">
                <a:solidFill>
                  <a:schemeClr val="tx1"/>
                </a:solidFill>
              </a:rPr>
              <a:t>Оценява всички нива на обучаемите цели </a:t>
            </a:r>
          </a:p>
          <a:p>
            <a:endParaRPr lang="en-US" sz="2400" smtClean="0">
              <a:solidFill>
                <a:schemeClr val="tx1"/>
              </a:solidFill>
            </a:endParaRPr>
          </a:p>
          <a:p>
            <a:r>
              <a:rPr lang="bg-BG" sz="2400" smtClean="0">
                <a:solidFill>
                  <a:schemeClr val="tx1"/>
                </a:solidFill>
              </a:rPr>
              <a:t>Насърчава оригинално и креативно мислене </a:t>
            </a:r>
          </a:p>
        </p:txBody>
      </p:sp>
      <p:sp>
        <p:nvSpPr>
          <p:cNvPr id="6" name="Text Placeholder 5"/>
          <p:cNvSpPr>
            <a:spLocks noGrp="1"/>
          </p:cNvSpPr>
          <p:nvPr>
            <p:ph type="body" sz="quarter" idx="3"/>
          </p:nvPr>
        </p:nvSpPr>
        <p:spPr>
          <a:xfrm>
            <a:off x="4648200" y="1341438"/>
            <a:ext cx="3822700" cy="719137"/>
          </a:xfrm>
        </p:spPr>
        <p:txBody>
          <a:bodyPr rtlCol="0">
            <a:normAutofit/>
          </a:bodyPr>
          <a:lstStyle/>
          <a:p>
            <a:pPr fontAlgn="auto">
              <a:spcAft>
                <a:spcPts val="0"/>
              </a:spcAft>
              <a:defRPr/>
            </a:pPr>
            <a:r>
              <a:rPr lang="bg-BG" dirty="0" smtClean="0">
                <a:solidFill>
                  <a:schemeClr val="tx1"/>
                </a:solidFill>
              </a:rPr>
              <a:t>Недостатъци </a:t>
            </a:r>
            <a:endParaRPr lang="bg-BG" dirty="0"/>
          </a:p>
        </p:txBody>
      </p:sp>
      <p:sp>
        <p:nvSpPr>
          <p:cNvPr id="38917" name="Content Placeholder 6"/>
          <p:cNvSpPr>
            <a:spLocks noGrp="1"/>
          </p:cNvSpPr>
          <p:nvPr>
            <p:ph sz="quarter" idx="4"/>
          </p:nvPr>
        </p:nvSpPr>
        <p:spPr>
          <a:xfrm>
            <a:off x="4645025" y="2060575"/>
            <a:ext cx="4030663" cy="4065588"/>
          </a:xfrm>
        </p:spPr>
        <p:txBody>
          <a:bodyPr/>
          <a:lstStyle/>
          <a:p>
            <a:r>
              <a:rPr lang="bg-BG" sz="2400" smtClean="0">
                <a:solidFill>
                  <a:schemeClr val="tx1"/>
                </a:solidFill>
              </a:rPr>
              <a:t>Не може да се оценява при оценка на групи </a:t>
            </a:r>
            <a:endParaRPr lang="en-US" sz="2400" smtClean="0">
              <a:solidFill>
                <a:schemeClr val="tx1"/>
              </a:solidFill>
            </a:endParaRPr>
          </a:p>
          <a:p>
            <a:endParaRPr lang="en-US" sz="2400" smtClean="0">
              <a:solidFill>
                <a:schemeClr val="tx1"/>
              </a:solidFill>
            </a:endParaRPr>
          </a:p>
          <a:p>
            <a:r>
              <a:rPr lang="bg-BG" sz="2400" smtClean="0">
                <a:solidFill>
                  <a:schemeClr val="tx1"/>
                </a:solidFill>
              </a:rPr>
              <a:t>Обект на оценка е само знанието </a:t>
            </a:r>
          </a:p>
          <a:p>
            <a:endParaRPr lang="en-US" sz="2400" smtClean="0">
              <a:solidFill>
                <a:schemeClr val="tx1"/>
              </a:solidFill>
            </a:endParaRPr>
          </a:p>
          <a:p>
            <a:r>
              <a:rPr lang="bg-BG" sz="2400" smtClean="0">
                <a:solidFill>
                  <a:schemeClr val="tx1"/>
                </a:solidFill>
              </a:rPr>
              <a:t>Силно субективно </a:t>
            </a:r>
          </a:p>
          <a:p>
            <a:endParaRPr lang="en-US" sz="2400" smtClean="0">
              <a:solidFill>
                <a:schemeClr val="tx1"/>
              </a:solidFill>
            </a:endParaRPr>
          </a:p>
          <a:p>
            <a:r>
              <a:rPr lang="bg-BG" sz="2400" smtClean="0">
                <a:solidFill>
                  <a:schemeClr val="tx1"/>
                </a:solidFill>
              </a:rPr>
              <a:t>Отнема много време</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noGrp="1"/>
          </p:cNvSpPr>
          <p:nvPr>
            <p:ph type="title"/>
          </p:nvPr>
        </p:nvSpPr>
        <p:spPr/>
        <p:txBody>
          <a:bodyPr/>
          <a:lstStyle/>
          <a:p>
            <a:r>
              <a:rPr lang="bg-BG" smtClean="0">
                <a:solidFill>
                  <a:schemeClr val="tx1"/>
                </a:solidFill>
              </a:rPr>
              <a:t>Дебат</a:t>
            </a:r>
          </a:p>
        </p:txBody>
      </p:sp>
      <p:sp>
        <p:nvSpPr>
          <p:cNvPr id="4" name="Text Placeholder 3"/>
          <p:cNvSpPr>
            <a:spLocks noGrp="1"/>
          </p:cNvSpPr>
          <p:nvPr>
            <p:ph type="body" idx="1"/>
          </p:nvPr>
        </p:nvSpPr>
        <p:spPr>
          <a:xfrm>
            <a:off x="676275" y="1557338"/>
            <a:ext cx="3822700" cy="503237"/>
          </a:xfrm>
        </p:spPr>
        <p:txBody>
          <a:bodyPr rtlCol="0">
            <a:normAutofit/>
          </a:bodyPr>
          <a:lstStyle/>
          <a:p>
            <a:pPr fontAlgn="auto">
              <a:spcAft>
                <a:spcPts val="0"/>
              </a:spcAft>
              <a:defRPr/>
            </a:pPr>
            <a:r>
              <a:rPr lang="bg-BG" dirty="0" smtClean="0">
                <a:solidFill>
                  <a:schemeClr val="tx1"/>
                </a:solidFill>
              </a:rPr>
              <a:t>Преимущества</a:t>
            </a:r>
            <a:endParaRPr lang="bg-BG" dirty="0">
              <a:solidFill>
                <a:schemeClr val="tx1"/>
              </a:solidFill>
            </a:endParaRPr>
          </a:p>
          <a:p>
            <a:pPr fontAlgn="auto">
              <a:spcAft>
                <a:spcPts val="0"/>
              </a:spcAft>
              <a:defRPr/>
            </a:pPr>
            <a:endParaRPr lang="bg-BG" dirty="0"/>
          </a:p>
        </p:txBody>
      </p:sp>
      <p:sp>
        <p:nvSpPr>
          <p:cNvPr id="5" name="Content Placeholder 4"/>
          <p:cNvSpPr>
            <a:spLocks noGrp="1"/>
          </p:cNvSpPr>
          <p:nvPr>
            <p:ph sz="half" idx="2"/>
          </p:nvPr>
        </p:nvSpPr>
        <p:spPr>
          <a:xfrm>
            <a:off x="677863" y="2060575"/>
            <a:ext cx="3819525" cy="4065588"/>
          </a:xfrm>
        </p:spPr>
        <p:txBody>
          <a:bodyPr rtlCol="0">
            <a:normAutofit fontScale="92500" lnSpcReduction="10000"/>
          </a:bodyPr>
          <a:lstStyle/>
          <a:p>
            <a:pPr marL="274320" indent="-274320" fontAlgn="auto">
              <a:spcAft>
                <a:spcPts val="0"/>
              </a:spcAft>
              <a:defRPr/>
            </a:pPr>
            <a:r>
              <a:rPr lang="bg-BG" dirty="0" smtClean="0">
                <a:solidFill>
                  <a:schemeClr val="tx1"/>
                </a:solidFill>
              </a:rPr>
              <a:t>Две основни позиции – за и против и публика </a:t>
            </a:r>
            <a:endParaRPr lang="en-US" dirty="0" smtClean="0">
              <a:solidFill>
                <a:schemeClr val="tx1"/>
              </a:solidFill>
            </a:endParaRP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bg-BG" dirty="0" smtClean="0">
                <a:solidFill>
                  <a:schemeClr val="tx1"/>
                </a:solidFill>
              </a:rPr>
              <a:t>Обучителите оценяват представянето и чрез обратна връзка могат да подобрят обучението </a:t>
            </a:r>
            <a:endParaRPr lang="en-US" dirty="0" smtClean="0">
              <a:solidFill>
                <a:schemeClr val="tx1"/>
              </a:solidFill>
            </a:endParaRP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bg-BG" dirty="0" smtClean="0">
                <a:solidFill>
                  <a:schemeClr val="tx1"/>
                </a:solidFill>
              </a:rPr>
              <a:t>Подобрява критичното мислене и творчеството </a:t>
            </a:r>
            <a:endParaRPr lang="en-US" dirty="0" smtClean="0">
              <a:solidFill>
                <a:schemeClr val="tx1"/>
              </a:solidFill>
            </a:endParaRP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bg-BG" dirty="0" smtClean="0">
                <a:solidFill>
                  <a:schemeClr val="tx1"/>
                </a:solidFill>
              </a:rPr>
              <a:t>Може да се използва за знания и умения </a:t>
            </a:r>
            <a:endParaRPr lang="bg-BG" dirty="0">
              <a:solidFill>
                <a:schemeClr val="tx1"/>
              </a:solidFill>
            </a:endParaRPr>
          </a:p>
        </p:txBody>
      </p:sp>
      <p:sp>
        <p:nvSpPr>
          <p:cNvPr id="6" name="Text Placeholder 5"/>
          <p:cNvSpPr>
            <a:spLocks noGrp="1"/>
          </p:cNvSpPr>
          <p:nvPr>
            <p:ph type="body" sz="quarter" idx="3"/>
          </p:nvPr>
        </p:nvSpPr>
        <p:spPr>
          <a:xfrm>
            <a:off x="4648200" y="1484313"/>
            <a:ext cx="3822700" cy="720725"/>
          </a:xfrm>
        </p:spPr>
        <p:txBody>
          <a:bodyPr rtlCol="0">
            <a:normAutofit/>
          </a:bodyPr>
          <a:lstStyle/>
          <a:p>
            <a:pPr fontAlgn="auto">
              <a:spcAft>
                <a:spcPts val="0"/>
              </a:spcAft>
              <a:defRPr/>
            </a:pPr>
            <a:r>
              <a:rPr lang="bg-BG" dirty="0" smtClean="0">
                <a:solidFill>
                  <a:schemeClr val="tx1"/>
                </a:solidFill>
              </a:rPr>
              <a:t>Недостатъци </a:t>
            </a:r>
            <a:endParaRPr lang="bg-BG" dirty="0">
              <a:solidFill>
                <a:schemeClr val="tx1"/>
              </a:solidFill>
            </a:endParaRPr>
          </a:p>
          <a:p>
            <a:pPr fontAlgn="auto">
              <a:spcAft>
                <a:spcPts val="0"/>
              </a:spcAft>
              <a:defRPr/>
            </a:pPr>
            <a:endParaRPr lang="bg-BG" dirty="0"/>
          </a:p>
        </p:txBody>
      </p:sp>
      <p:sp>
        <p:nvSpPr>
          <p:cNvPr id="7" name="Content Placeholder 6"/>
          <p:cNvSpPr>
            <a:spLocks noGrp="1"/>
          </p:cNvSpPr>
          <p:nvPr>
            <p:ph sz="quarter" idx="4"/>
          </p:nvPr>
        </p:nvSpPr>
        <p:spPr>
          <a:xfrm>
            <a:off x="4645025" y="2060575"/>
            <a:ext cx="3822700" cy="4065588"/>
          </a:xfrm>
        </p:spPr>
        <p:txBody>
          <a:bodyPr rtlCol="0">
            <a:normAutofit lnSpcReduction="10000"/>
          </a:bodyPr>
          <a:lstStyle/>
          <a:p>
            <a:pPr marL="274320" indent="-274320" fontAlgn="auto">
              <a:spcAft>
                <a:spcPts val="0"/>
              </a:spcAft>
              <a:defRPr/>
            </a:pPr>
            <a:r>
              <a:rPr lang="bg-BG" dirty="0" smtClean="0">
                <a:solidFill>
                  <a:schemeClr val="tx1"/>
                </a:solidFill>
              </a:rPr>
              <a:t>Може да се прилага само в групи или поне при двама обучаеми </a:t>
            </a:r>
            <a:endParaRPr lang="en-US" dirty="0" smtClean="0">
              <a:solidFill>
                <a:schemeClr val="tx1"/>
              </a:solidFill>
            </a:endParaRPr>
          </a:p>
          <a:p>
            <a:pPr marL="274320" indent="-274320" fontAlgn="auto">
              <a:spcAft>
                <a:spcPts val="0"/>
              </a:spcAft>
              <a:defRPr/>
            </a:pPr>
            <a:endParaRPr lang="en-US" dirty="0">
              <a:solidFill>
                <a:schemeClr val="tx1"/>
              </a:solidFill>
            </a:endParaRPr>
          </a:p>
          <a:p>
            <a:pPr marL="274320" indent="-274320" fontAlgn="auto">
              <a:spcAft>
                <a:spcPts val="0"/>
              </a:spcAft>
              <a:defRPr/>
            </a:pPr>
            <a:r>
              <a:rPr lang="bg-BG" dirty="0" smtClean="0">
                <a:solidFill>
                  <a:schemeClr val="tx1"/>
                </a:solidFill>
              </a:rPr>
              <a:t>Нуждае се от специално място </a:t>
            </a:r>
          </a:p>
          <a:p>
            <a:pPr marL="274320" indent="-274320" fontAlgn="auto">
              <a:spcAft>
                <a:spcPts val="0"/>
              </a:spcAft>
              <a:defRPr/>
            </a:pPr>
            <a:endParaRPr lang="en-US" dirty="0">
              <a:solidFill>
                <a:schemeClr val="tx1"/>
              </a:solidFill>
            </a:endParaRPr>
          </a:p>
          <a:p>
            <a:pPr marL="274320" indent="-274320" fontAlgn="auto">
              <a:spcAft>
                <a:spcPts val="0"/>
              </a:spcAft>
              <a:defRPr/>
            </a:pPr>
            <a:r>
              <a:rPr lang="bg-BG" dirty="0" smtClean="0">
                <a:solidFill>
                  <a:schemeClr val="tx1"/>
                </a:solidFill>
              </a:rPr>
              <a:t>Нуждае се от публика </a:t>
            </a:r>
            <a:endParaRPr lang="en-US" dirty="0" smtClean="0">
              <a:solidFill>
                <a:schemeClr val="tx1"/>
              </a:solidFill>
            </a:endParaRP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bg-BG" dirty="0" smtClean="0">
                <a:solidFill>
                  <a:schemeClr val="tx1"/>
                </a:solidFill>
              </a:rPr>
              <a:t>За да могат пълноценно да го използват обучителите се нуждаят от задълбоченото му познаване </a:t>
            </a:r>
            <a:endParaRPr lang="bg-BG"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2"/>
          <p:cNvSpPr>
            <a:spLocks noGrp="1"/>
          </p:cNvSpPr>
          <p:nvPr>
            <p:ph type="title"/>
          </p:nvPr>
        </p:nvSpPr>
        <p:spPr/>
        <p:txBody>
          <a:bodyPr/>
          <a:lstStyle/>
          <a:p>
            <a:r>
              <a:rPr lang="bg-BG" smtClean="0">
                <a:solidFill>
                  <a:schemeClr val="tx1"/>
                </a:solidFill>
              </a:rPr>
              <a:t>Интервю</a:t>
            </a:r>
          </a:p>
        </p:txBody>
      </p:sp>
      <p:sp>
        <p:nvSpPr>
          <p:cNvPr id="4" name="Text Placeholder 3"/>
          <p:cNvSpPr>
            <a:spLocks noGrp="1"/>
          </p:cNvSpPr>
          <p:nvPr>
            <p:ph type="body" idx="1"/>
          </p:nvPr>
        </p:nvSpPr>
        <p:spPr>
          <a:xfrm>
            <a:off x="676275" y="1484313"/>
            <a:ext cx="3822700" cy="649287"/>
          </a:xfrm>
        </p:spPr>
        <p:txBody>
          <a:bodyPr rtlCol="0">
            <a:normAutofit/>
          </a:bodyPr>
          <a:lstStyle/>
          <a:p>
            <a:pPr fontAlgn="auto">
              <a:spcAft>
                <a:spcPts val="0"/>
              </a:spcAft>
              <a:defRPr/>
            </a:pPr>
            <a:r>
              <a:rPr lang="bg-BG" dirty="0" smtClean="0">
                <a:solidFill>
                  <a:schemeClr val="tx1"/>
                </a:solidFill>
              </a:rPr>
              <a:t>Преимущества </a:t>
            </a:r>
            <a:endParaRPr lang="bg-BG" dirty="0">
              <a:solidFill>
                <a:schemeClr val="tx1"/>
              </a:solidFill>
            </a:endParaRPr>
          </a:p>
          <a:p>
            <a:pPr fontAlgn="auto">
              <a:spcAft>
                <a:spcPts val="0"/>
              </a:spcAft>
              <a:defRPr/>
            </a:pPr>
            <a:endParaRPr lang="bg-BG" dirty="0"/>
          </a:p>
        </p:txBody>
      </p:sp>
      <p:sp>
        <p:nvSpPr>
          <p:cNvPr id="5" name="Content Placeholder 4"/>
          <p:cNvSpPr>
            <a:spLocks noGrp="1"/>
          </p:cNvSpPr>
          <p:nvPr>
            <p:ph sz="half" idx="2"/>
          </p:nvPr>
        </p:nvSpPr>
        <p:spPr>
          <a:xfrm>
            <a:off x="677863" y="1989138"/>
            <a:ext cx="3819525" cy="4137025"/>
          </a:xfrm>
        </p:spPr>
        <p:txBody>
          <a:bodyPr rtlCol="0">
            <a:normAutofit lnSpcReduction="10000"/>
          </a:bodyPr>
          <a:lstStyle/>
          <a:p>
            <a:pPr marL="274320" indent="-274320" fontAlgn="auto">
              <a:spcAft>
                <a:spcPts val="0"/>
              </a:spcAft>
              <a:defRPr/>
            </a:pPr>
            <a:r>
              <a:rPr lang="bg-BG" dirty="0" smtClean="0">
                <a:solidFill>
                  <a:schemeClr val="tx1"/>
                </a:solidFill>
              </a:rPr>
              <a:t>Може да бъде източник на много информация за знанията и напредъка на обучаемите </a:t>
            </a:r>
            <a:endParaRPr lang="en-US" dirty="0" smtClean="0">
              <a:solidFill>
                <a:schemeClr val="tx1"/>
              </a:solidFill>
            </a:endParaRP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bg-BG" dirty="0" smtClean="0">
                <a:solidFill>
                  <a:schemeClr val="tx1"/>
                </a:solidFill>
              </a:rPr>
              <a:t>Обеспечава ценна обратна информация за обучителя, за подобрения </a:t>
            </a:r>
            <a:endParaRPr lang="en-US" dirty="0" smtClean="0">
              <a:solidFill>
                <a:schemeClr val="tx1"/>
              </a:solidFill>
            </a:endParaRP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bg-BG" dirty="0" smtClean="0">
                <a:solidFill>
                  <a:schemeClr val="tx1"/>
                </a:solidFill>
              </a:rPr>
              <a:t>Осигурява задълбочена информация за нивото на възприемане на определен учебен материал </a:t>
            </a:r>
            <a:endParaRPr lang="en-US" dirty="0" smtClean="0">
              <a:solidFill>
                <a:schemeClr val="tx1"/>
              </a:solidFill>
            </a:endParaRPr>
          </a:p>
        </p:txBody>
      </p:sp>
      <p:sp>
        <p:nvSpPr>
          <p:cNvPr id="6" name="Text Placeholder 5"/>
          <p:cNvSpPr>
            <a:spLocks noGrp="1"/>
          </p:cNvSpPr>
          <p:nvPr>
            <p:ph type="body" sz="quarter" idx="3"/>
          </p:nvPr>
        </p:nvSpPr>
        <p:spPr>
          <a:xfrm>
            <a:off x="4648200" y="1412875"/>
            <a:ext cx="3822700" cy="720725"/>
          </a:xfrm>
        </p:spPr>
        <p:txBody>
          <a:bodyPr rtlCol="0">
            <a:normAutofit/>
          </a:bodyPr>
          <a:lstStyle/>
          <a:p>
            <a:pPr fontAlgn="auto">
              <a:spcAft>
                <a:spcPts val="0"/>
              </a:spcAft>
              <a:defRPr/>
            </a:pPr>
            <a:r>
              <a:rPr lang="bg-BG" dirty="0" smtClean="0">
                <a:solidFill>
                  <a:schemeClr val="tx1"/>
                </a:solidFill>
              </a:rPr>
              <a:t>Недостатъци </a:t>
            </a:r>
            <a:endParaRPr lang="bg-BG" dirty="0">
              <a:solidFill>
                <a:schemeClr val="tx1"/>
              </a:solidFill>
            </a:endParaRPr>
          </a:p>
          <a:p>
            <a:pPr fontAlgn="auto">
              <a:spcAft>
                <a:spcPts val="0"/>
              </a:spcAft>
              <a:defRPr/>
            </a:pPr>
            <a:endParaRPr lang="bg-BG" dirty="0"/>
          </a:p>
        </p:txBody>
      </p:sp>
      <p:sp>
        <p:nvSpPr>
          <p:cNvPr id="7" name="Content Placeholder 6"/>
          <p:cNvSpPr>
            <a:spLocks noGrp="1"/>
          </p:cNvSpPr>
          <p:nvPr>
            <p:ph sz="quarter" idx="4"/>
          </p:nvPr>
        </p:nvSpPr>
        <p:spPr>
          <a:xfrm>
            <a:off x="4645025" y="1989138"/>
            <a:ext cx="3822700" cy="4535487"/>
          </a:xfrm>
        </p:spPr>
        <p:txBody>
          <a:bodyPr rtlCol="0">
            <a:normAutofit fontScale="92500" lnSpcReduction="10000"/>
          </a:bodyPr>
          <a:lstStyle/>
          <a:p>
            <a:pPr marL="274320" indent="-274320" fontAlgn="auto">
              <a:spcAft>
                <a:spcPts val="0"/>
              </a:spcAft>
              <a:defRPr/>
            </a:pPr>
            <a:r>
              <a:rPr lang="bg-BG" dirty="0" smtClean="0">
                <a:solidFill>
                  <a:schemeClr val="tx1"/>
                </a:solidFill>
              </a:rPr>
              <a:t>Провежда се индивидуално </a:t>
            </a:r>
            <a:endParaRPr lang="en-US" dirty="0" smtClean="0">
              <a:solidFill>
                <a:schemeClr val="tx1"/>
              </a:solidFill>
            </a:endParaRP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bg-BG" dirty="0" smtClean="0">
                <a:solidFill>
                  <a:schemeClr val="tx1"/>
                </a:solidFill>
              </a:rPr>
              <a:t>В повечето случаи се оценява теоретичното знани</a:t>
            </a:r>
            <a:r>
              <a:rPr lang="bg-BG" dirty="0">
                <a:solidFill>
                  <a:schemeClr val="tx1"/>
                </a:solidFill>
              </a:rPr>
              <a:t>е</a:t>
            </a:r>
            <a:endParaRPr lang="en-US" dirty="0">
              <a:solidFill>
                <a:schemeClr val="tx1"/>
              </a:solidFill>
            </a:endParaRPr>
          </a:p>
          <a:p>
            <a:pPr marL="0" indent="0" fontAlgn="auto">
              <a:spcAft>
                <a:spcPts val="0"/>
              </a:spcAft>
              <a:buFont typeface="Symbol" pitchFamily="18" charset="2"/>
              <a:buNone/>
              <a:defRPr/>
            </a:pPr>
            <a:r>
              <a:rPr lang="en-US" dirty="0" smtClean="0">
                <a:solidFill>
                  <a:schemeClr val="tx1"/>
                </a:solidFill>
              </a:rPr>
              <a:t>(</a:t>
            </a:r>
            <a:r>
              <a:rPr lang="bg-BG" dirty="0" smtClean="0">
                <a:solidFill>
                  <a:schemeClr val="tx1"/>
                </a:solidFill>
              </a:rPr>
              <a:t>ако въпросите се отнасят за хипотетични ситуации, може да се използва и в практически занятия</a:t>
            </a:r>
            <a:r>
              <a:rPr lang="en-US" dirty="0" smtClean="0">
                <a:solidFill>
                  <a:schemeClr val="tx1"/>
                </a:solidFill>
              </a:rPr>
              <a:t>)</a:t>
            </a:r>
          </a:p>
          <a:p>
            <a:pPr marL="0" indent="0" fontAlgn="auto">
              <a:spcAft>
                <a:spcPts val="0"/>
              </a:spcAft>
              <a:buFont typeface="Symbol" pitchFamily="18" charset="2"/>
              <a:buNone/>
              <a:defRPr/>
            </a:pPr>
            <a:endParaRPr lang="en-US" dirty="0" smtClean="0">
              <a:solidFill>
                <a:schemeClr val="tx1"/>
              </a:solidFill>
            </a:endParaRPr>
          </a:p>
          <a:p>
            <a:pPr marL="274320" indent="-274320" fontAlgn="auto">
              <a:spcAft>
                <a:spcPts val="0"/>
              </a:spcAft>
              <a:buFont typeface="Candara" pitchFamily="34" charset="0"/>
              <a:buChar char="*"/>
              <a:defRPr/>
            </a:pPr>
            <a:r>
              <a:rPr lang="bg-BG" dirty="0" smtClean="0">
                <a:solidFill>
                  <a:schemeClr val="tx1"/>
                </a:solidFill>
              </a:rPr>
              <a:t>Отноема много време </a:t>
            </a:r>
            <a:endParaRPr lang="en-US" dirty="0" smtClean="0">
              <a:solidFill>
                <a:schemeClr val="tx1"/>
              </a:solidFill>
            </a:endParaRPr>
          </a:p>
          <a:p>
            <a:pPr marL="274320" indent="-274320" fontAlgn="auto">
              <a:spcAft>
                <a:spcPts val="0"/>
              </a:spcAft>
              <a:buFont typeface="Candara" pitchFamily="34" charset="0"/>
              <a:buChar char="*"/>
              <a:defRPr/>
            </a:pPr>
            <a:endParaRPr lang="en-US" dirty="0" smtClean="0">
              <a:solidFill>
                <a:schemeClr val="tx1"/>
              </a:solidFill>
            </a:endParaRPr>
          </a:p>
          <a:p>
            <a:pPr marL="274320" indent="-274320" fontAlgn="auto">
              <a:spcAft>
                <a:spcPts val="0"/>
              </a:spcAft>
              <a:buFont typeface="Candara" pitchFamily="34" charset="0"/>
              <a:buChar char="*"/>
              <a:defRPr/>
            </a:pPr>
            <a:r>
              <a:rPr lang="bg-BG" dirty="0" smtClean="0">
                <a:solidFill>
                  <a:schemeClr val="tx1"/>
                </a:solidFill>
              </a:rPr>
              <a:t>Субективен, което може да доведе до изопачаване и неправилно тълкуване </a:t>
            </a:r>
            <a:endParaRPr lang="bg-BG" dirty="0">
              <a:solidFill>
                <a:schemeClr val="tx1"/>
              </a:solidFill>
            </a:endParaRPr>
          </a:p>
          <a:p>
            <a:pPr marL="274320" indent="-274320" fontAlgn="auto">
              <a:spcAft>
                <a:spcPts val="0"/>
              </a:spcAft>
              <a:defRPr/>
            </a:pPr>
            <a:endParaRPr lang="bg-BG"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2"/>
          <p:cNvSpPr>
            <a:spLocks noGrp="1"/>
          </p:cNvSpPr>
          <p:nvPr>
            <p:ph type="title"/>
          </p:nvPr>
        </p:nvSpPr>
        <p:spPr/>
        <p:txBody>
          <a:bodyPr/>
          <a:lstStyle/>
          <a:p>
            <a:r>
              <a:rPr lang="bg-BG" smtClean="0">
                <a:solidFill>
                  <a:schemeClr val="tx1"/>
                </a:solidFill>
              </a:rPr>
              <a:t>Изучаване на случаи </a:t>
            </a:r>
          </a:p>
        </p:txBody>
      </p:sp>
      <p:sp>
        <p:nvSpPr>
          <p:cNvPr id="4" name="Text Placeholder 3"/>
          <p:cNvSpPr>
            <a:spLocks noGrp="1"/>
          </p:cNvSpPr>
          <p:nvPr>
            <p:ph type="body" idx="1"/>
          </p:nvPr>
        </p:nvSpPr>
        <p:spPr>
          <a:xfrm>
            <a:off x="676275" y="1341438"/>
            <a:ext cx="3822700" cy="792162"/>
          </a:xfrm>
        </p:spPr>
        <p:txBody>
          <a:bodyPr rtlCol="0">
            <a:normAutofit/>
          </a:bodyPr>
          <a:lstStyle/>
          <a:p>
            <a:pPr fontAlgn="auto">
              <a:spcAft>
                <a:spcPts val="0"/>
              </a:spcAft>
              <a:defRPr/>
            </a:pPr>
            <a:r>
              <a:rPr lang="bg-BG" dirty="0" smtClean="0">
                <a:solidFill>
                  <a:schemeClr val="tx1"/>
                </a:solidFill>
              </a:rPr>
              <a:t>Преимущества </a:t>
            </a:r>
            <a:endParaRPr lang="bg-BG" dirty="0">
              <a:solidFill>
                <a:schemeClr val="tx1"/>
              </a:solidFill>
            </a:endParaRPr>
          </a:p>
          <a:p>
            <a:pPr fontAlgn="auto">
              <a:spcAft>
                <a:spcPts val="0"/>
              </a:spcAft>
              <a:defRPr/>
            </a:pPr>
            <a:endParaRPr lang="bg-BG" dirty="0"/>
          </a:p>
        </p:txBody>
      </p:sp>
      <p:sp>
        <p:nvSpPr>
          <p:cNvPr id="5" name="Content Placeholder 4"/>
          <p:cNvSpPr>
            <a:spLocks noGrp="1"/>
          </p:cNvSpPr>
          <p:nvPr>
            <p:ph sz="half" idx="2"/>
          </p:nvPr>
        </p:nvSpPr>
        <p:spPr>
          <a:xfrm>
            <a:off x="677863" y="1916113"/>
            <a:ext cx="3819525" cy="4537075"/>
          </a:xfrm>
        </p:spPr>
        <p:txBody>
          <a:bodyPr rtlCol="0">
            <a:normAutofit fontScale="92500" lnSpcReduction="10000"/>
          </a:bodyPr>
          <a:lstStyle/>
          <a:p>
            <a:pPr marL="274320" indent="-274320" fontAlgn="auto">
              <a:spcAft>
                <a:spcPts val="0"/>
              </a:spcAft>
              <a:defRPr/>
            </a:pPr>
            <a:r>
              <a:rPr lang="bg-BG" dirty="0" smtClean="0">
                <a:solidFill>
                  <a:schemeClr val="tx1"/>
                </a:solidFill>
              </a:rPr>
              <a:t>Разнообразие на учебни материали – статии, сценарии за решаване на проблеми и взимане на решения, отворени въпроси, картини, диаграми </a:t>
            </a: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bg-BG" dirty="0" smtClean="0">
                <a:solidFill>
                  <a:schemeClr val="tx1"/>
                </a:solidFill>
              </a:rPr>
              <a:t>Обучаемите показват и прилагат теоретичните знания в ситуции от реалния живот </a:t>
            </a:r>
            <a:endParaRPr lang="en-US" dirty="0" smtClean="0">
              <a:solidFill>
                <a:schemeClr val="tx1"/>
              </a:solidFill>
            </a:endParaRP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bg-BG" dirty="0" smtClean="0">
                <a:solidFill>
                  <a:schemeClr val="tx1"/>
                </a:solidFill>
              </a:rPr>
              <a:t>Може да се използва в индивидуален и групов режим </a:t>
            </a:r>
            <a:endParaRPr lang="en-US" dirty="0" smtClean="0">
              <a:solidFill>
                <a:schemeClr val="tx1"/>
              </a:solidFill>
            </a:endParaRP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bg-BG" dirty="0" smtClean="0">
                <a:solidFill>
                  <a:schemeClr val="tx1"/>
                </a:solidFill>
              </a:rPr>
              <a:t>Организиране на времето за упражнения </a:t>
            </a:r>
            <a:endParaRPr lang="bg-BG" dirty="0">
              <a:solidFill>
                <a:schemeClr val="tx1"/>
              </a:solidFill>
            </a:endParaRPr>
          </a:p>
        </p:txBody>
      </p:sp>
      <p:sp>
        <p:nvSpPr>
          <p:cNvPr id="6" name="Text Placeholder 5"/>
          <p:cNvSpPr>
            <a:spLocks noGrp="1"/>
          </p:cNvSpPr>
          <p:nvPr>
            <p:ph type="body" sz="quarter" idx="3"/>
          </p:nvPr>
        </p:nvSpPr>
        <p:spPr>
          <a:xfrm>
            <a:off x="4648200" y="1412875"/>
            <a:ext cx="3822700" cy="647700"/>
          </a:xfrm>
        </p:spPr>
        <p:txBody>
          <a:bodyPr rtlCol="0">
            <a:normAutofit/>
          </a:bodyPr>
          <a:lstStyle/>
          <a:p>
            <a:pPr fontAlgn="auto">
              <a:spcAft>
                <a:spcPts val="0"/>
              </a:spcAft>
              <a:defRPr/>
            </a:pPr>
            <a:r>
              <a:rPr lang="bg-BG" dirty="0" smtClean="0">
                <a:solidFill>
                  <a:schemeClr val="tx1"/>
                </a:solidFill>
              </a:rPr>
              <a:t>Недостатъци </a:t>
            </a:r>
            <a:endParaRPr lang="bg-BG" dirty="0">
              <a:solidFill>
                <a:schemeClr val="tx1"/>
              </a:solidFill>
            </a:endParaRPr>
          </a:p>
          <a:p>
            <a:pPr fontAlgn="auto">
              <a:spcAft>
                <a:spcPts val="0"/>
              </a:spcAft>
              <a:defRPr/>
            </a:pPr>
            <a:endParaRPr lang="bg-BG" dirty="0"/>
          </a:p>
        </p:txBody>
      </p:sp>
      <p:sp>
        <p:nvSpPr>
          <p:cNvPr id="7" name="Content Placeholder 6"/>
          <p:cNvSpPr>
            <a:spLocks noGrp="1"/>
          </p:cNvSpPr>
          <p:nvPr>
            <p:ph sz="quarter" idx="4"/>
          </p:nvPr>
        </p:nvSpPr>
        <p:spPr>
          <a:xfrm>
            <a:off x="4645025" y="1916113"/>
            <a:ext cx="3822700" cy="4210050"/>
          </a:xfrm>
        </p:spPr>
        <p:txBody>
          <a:bodyPr rtlCol="0">
            <a:normAutofit fontScale="92500"/>
          </a:bodyPr>
          <a:lstStyle/>
          <a:p>
            <a:pPr marL="274320" indent="-274320" fontAlgn="auto">
              <a:spcAft>
                <a:spcPts val="0"/>
              </a:spcAft>
              <a:defRPr/>
            </a:pPr>
            <a:r>
              <a:rPr lang="bg-BG" dirty="0" smtClean="0">
                <a:solidFill>
                  <a:schemeClr val="tx1"/>
                </a:solidFill>
              </a:rPr>
              <a:t>Отнема много време</a:t>
            </a:r>
            <a:endParaRPr lang="en-US" dirty="0" smtClean="0">
              <a:solidFill>
                <a:schemeClr val="tx1"/>
              </a:solidFill>
            </a:endParaRP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bg-BG" dirty="0" smtClean="0">
                <a:solidFill>
                  <a:schemeClr val="tx1"/>
                </a:solidFill>
              </a:rPr>
              <a:t>Не винаги целта и резултата от този подход са съвсем ясни </a:t>
            </a:r>
            <a:endParaRPr lang="en-US" dirty="0" smtClean="0">
              <a:solidFill>
                <a:schemeClr val="tx1"/>
              </a:solidFill>
            </a:endParaRP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bg-BG" dirty="0" smtClean="0">
                <a:solidFill>
                  <a:schemeClr val="tx1"/>
                </a:solidFill>
              </a:rPr>
              <a:t>Предизвикателство към обучаемите за добра комуникация и възможни проблеми при работа в група</a:t>
            </a:r>
            <a:endParaRPr lang="en-US" dirty="0" smtClean="0">
              <a:solidFill>
                <a:schemeClr val="tx1"/>
              </a:solidFill>
            </a:endParaRP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bg-BG" dirty="0" smtClean="0">
                <a:solidFill>
                  <a:schemeClr val="tx1"/>
                </a:solidFill>
              </a:rPr>
              <a:t>Нуждае се от близко наблюдение от страна на обучителя </a:t>
            </a:r>
            <a:endParaRPr lang="bg-BG"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1"/>
          <p:cNvSpPr>
            <a:spLocks noGrp="1"/>
          </p:cNvSpPr>
          <p:nvPr>
            <p:ph idx="1"/>
          </p:nvPr>
        </p:nvSpPr>
        <p:spPr>
          <a:xfrm>
            <a:off x="611188" y="2060575"/>
            <a:ext cx="7993062" cy="4065588"/>
          </a:xfrm>
        </p:spPr>
        <p:txBody>
          <a:bodyPr/>
          <a:lstStyle/>
          <a:p>
            <a:pPr>
              <a:buFont typeface="Wingdings" pitchFamily="2" charset="2"/>
              <a:buChar char="v"/>
            </a:pPr>
            <a:r>
              <a:rPr lang="en-US" smtClean="0"/>
              <a:t> </a:t>
            </a:r>
            <a:r>
              <a:rPr lang="bg-BG" smtClean="0"/>
              <a:t>Всички дейности, инструменти и методи</a:t>
            </a:r>
            <a:r>
              <a:rPr lang="en-US" smtClean="0"/>
              <a:t> </a:t>
            </a:r>
            <a:r>
              <a:rPr lang="bg-BG" smtClean="0"/>
              <a:t>използвани от обучителите, за да подпомогнат обучаемите по време на целия обучителен процес </a:t>
            </a:r>
            <a:endParaRPr lang="en-US" smtClean="0"/>
          </a:p>
          <a:p>
            <a:pPr>
              <a:buFont typeface="Wingdings" pitchFamily="2" charset="2"/>
              <a:buChar char="v"/>
            </a:pPr>
            <a:endParaRPr lang="en-US" smtClean="0"/>
          </a:p>
          <a:p>
            <a:pPr>
              <a:buFont typeface="Wingdings" pitchFamily="2" charset="2"/>
              <a:buChar char="v"/>
            </a:pPr>
            <a:r>
              <a:rPr lang="bg-BG" smtClean="0"/>
              <a:t>Процес през който обучителите определят, събират, оценяват количествено и качествено, и записват: академични постижения, знания, учебния процес,  придобити умения или образователни потребности на обучаемите</a:t>
            </a:r>
          </a:p>
        </p:txBody>
      </p:sp>
      <p:sp>
        <p:nvSpPr>
          <p:cNvPr id="15362" name="Title 2"/>
          <p:cNvSpPr>
            <a:spLocks noGrp="1"/>
          </p:cNvSpPr>
          <p:nvPr>
            <p:ph type="title"/>
          </p:nvPr>
        </p:nvSpPr>
        <p:spPr/>
        <p:txBody>
          <a:bodyPr/>
          <a:lstStyle/>
          <a:p>
            <a:r>
              <a:rPr lang="bg-BG" smtClean="0">
                <a:solidFill>
                  <a:schemeClr val="tx1"/>
                </a:solidFill>
              </a:rPr>
              <a:t>Какво е оценяване</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338138"/>
            <a:ext cx="8229600" cy="1074737"/>
          </a:xfrm>
        </p:spPr>
        <p:txBody>
          <a:bodyPr/>
          <a:lstStyle/>
          <a:p>
            <a:r>
              <a:rPr lang="bg-BG" smtClean="0">
                <a:solidFill>
                  <a:schemeClr val="tx1"/>
                </a:solidFill>
              </a:rPr>
              <a:t>Наблюдение </a:t>
            </a:r>
          </a:p>
        </p:txBody>
      </p:sp>
      <p:sp>
        <p:nvSpPr>
          <p:cNvPr id="3" name="Text Placeholder 2"/>
          <p:cNvSpPr>
            <a:spLocks noGrp="1"/>
          </p:cNvSpPr>
          <p:nvPr>
            <p:ph type="body" idx="1"/>
          </p:nvPr>
        </p:nvSpPr>
        <p:spPr>
          <a:xfrm>
            <a:off x="676275" y="1196975"/>
            <a:ext cx="3822700" cy="719138"/>
          </a:xfrm>
        </p:spPr>
        <p:txBody>
          <a:bodyPr rtlCol="0">
            <a:normAutofit/>
          </a:bodyPr>
          <a:lstStyle/>
          <a:p>
            <a:pPr fontAlgn="auto">
              <a:spcAft>
                <a:spcPts val="0"/>
              </a:spcAft>
              <a:defRPr/>
            </a:pPr>
            <a:r>
              <a:rPr lang="bg-BG" dirty="0" smtClean="0">
                <a:solidFill>
                  <a:schemeClr val="tx1"/>
                </a:solidFill>
              </a:rPr>
              <a:t>Преимущества </a:t>
            </a:r>
            <a:endParaRPr lang="bg-BG" dirty="0">
              <a:solidFill>
                <a:schemeClr val="tx1"/>
              </a:solidFill>
            </a:endParaRPr>
          </a:p>
        </p:txBody>
      </p:sp>
      <p:sp>
        <p:nvSpPr>
          <p:cNvPr id="47107" name="Content Placeholder 3"/>
          <p:cNvSpPr>
            <a:spLocks noGrp="1"/>
          </p:cNvSpPr>
          <p:nvPr>
            <p:ph sz="half" idx="2"/>
          </p:nvPr>
        </p:nvSpPr>
        <p:spPr>
          <a:xfrm>
            <a:off x="677863" y="1916113"/>
            <a:ext cx="3819525" cy="4210050"/>
          </a:xfrm>
        </p:spPr>
        <p:txBody>
          <a:bodyPr/>
          <a:lstStyle/>
          <a:p>
            <a:r>
              <a:rPr lang="bg-BG" smtClean="0">
                <a:solidFill>
                  <a:schemeClr val="tx1"/>
                </a:solidFill>
              </a:rPr>
              <a:t>Най-явната форма на оценка </a:t>
            </a:r>
            <a:endParaRPr lang="en-US" smtClean="0">
              <a:solidFill>
                <a:schemeClr val="tx1"/>
              </a:solidFill>
            </a:endParaRPr>
          </a:p>
          <a:p>
            <a:endParaRPr lang="en-US" smtClean="0">
              <a:solidFill>
                <a:schemeClr val="tx1"/>
              </a:solidFill>
            </a:endParaRPr>
          </a:p>
          <a:p>
            <a:r>
              <a:rPr lang="bg-BG" smtClean="0">
                <a:solidFill>
                  <a:schemeClr val="tx1"/>
                </a:solidFill>
              </a:rPr>
              <a:t>Групов или индивидуален </a:t>
            </a:r>
            <a:endParaRPr lang="en-US" smtClean="0">
              <a:solidFill>
                <a:schemeClr val="tx1"/>
              </a:solidFill>
            </a:endParaRPr>
          </a:p>
          <a:p>
            <a:endParaRPr lang="en-US" smtClean="0">
              <a:solidFill>
                <a:schemeClr val="tx1"/>
              </a:solidFill>
            </a:endParaRPr>
          </a:p>
          <a:p>
            <a:r>
              <a:rPr lang="bg-BG" smtClean="0">
                <a:solidFill>
                  <a:schemeClr val="tx1"/>
                </a:solidFill>
              </a:rPr>
              <a:t>Предоставя протоколи за наблюдение </a:t>
            </a:r>
          </a:p>
        </p:txBody>
      </p:sp>
      <p:sp>
        <p:nvSpPr>
          <p:cNvPr id="5" name="Text Placeholder 4"/>
          <p:cNvSpPr>
            <a:spLocks noGrp="1"/>
          </p:cNvSpPr>
          <p:nvPr>
            <p:ph type="body" sz="quarter" idx="3"/>
          </p:nvPr>
        </p:nvSpPr>
        <p:spPr>
          <a:xfrm>
            <a:off x="4648200" y="1268413"/>
            <a:ext cx="3822700" cy="1008062"/>
          </a:xfrm>
        </p:spPr>
        <p:txBody>
          <a:bodyPr rtlCol="0">
            <a:normAutofit/>
          </a:bodyPr>
          <a:lstStyle/>
          <a:p>
            <a:pPr fontAlgn="auto">
              <a:spcAft>
                <a:spcPts val="0"/>
              </a:spcAft>
              <a:defRPr/>
            </a:pPr>
            <a:r>
              <a:rPr lang="bg-BG" dirty="0" smtClean="0">
                <a:solidFill>
                  <a:schemeClr val="tx1"/>
                </a:solidFill>
              </a:rPr>
              <a:t>Недостатъци</a:t>
            </a:r>
            <a:endParaRPr lang="bg-BG" dirty="0">
              <a:solidFill>
                <a:schemeClr val="tx1"/>
              </a:solidFill>
            </a:endParaRPr>
          </a:p>
          <a:p>
            <a:pPr fontAlgn="auto">
              <a:spcAft>
                <a:spcPts val="0"/>
              </a:spcAft>
              <a:defRPr/>
            </a:pPr>
            <a:endParaRPr lang="bg-BG" dirty="0"/>
          </a:p>
        </p:txBody>
      </p:sp>
      <p:sp>
        <p:nvSpPr>
          <p:cNvPr id="47109" name="Content Placeholder 5"/>
          <p:cNvSpPr>
            <a:spLocks noGrp="1"/>
          </p:cNvSpPr>
          <p:nvPr>
            <p:ph sz="quarter" idx="4"/>
          </p:nvPr>
        </p:nvSpPr>
        <p:spPr>
          <a:xfrm>
            <a:off x="4645025" y="1989138"/>
            <a:ext cx="3822700" cy="4137025"/>
          </a:xfrm>
        </p:spPr>
        <p:txBody>
          <a:bodyPr/>
          <a:lstStyle/>
          <a:p>
            <a:r>
              <a:rPr lang="bg-BG" smtClean="0">
                <a:solidFill>
                  <a:schemeClr val="tx1"/>
                </a:solidFill>
              </a:rPr>
              <a:t>Оценява практическите умения и способности демонстрирани по време на представянето </a:t>
            </a:r>
            <a:endParaRPr lang="en-US" smtClean="0">
              <a:solidFill>
                <a:schemeClr val="tx1"/>
              </a:solidFill>
            </a:endParaRPr>
          </a:p>
          <a:p>
            <a:endParaRPr lang="en-US" smtClean="0">
              <a:solidFill>
                <a:schemeClr val="tx1"/>
              </a:solidFill>
            </a:endParaRPr>
          </a:p>
          <a:p>
            <a:r>
              <a:rPr lang="bg-BG" smtClean="0">
                <a:solidFill>
                  <a:schemeClr val="tx1"/>
                </a:solidFill>
              </a:rPr>
              <a:t>Нуждае се от много ясно критерии</a:t>
            </a:r>
            <a:r>
              <a:rPr lang="en-US" smtClean="0">
                <a:solidFill>
                  <a:schemeClr val="tx1"/>
                </a:solidFill>
              </a:rPr>
              <a:t> –</a:t>
            </a:r>
            <a:r>
              <a:rPr lang="bg-BG" smtClean="0">
                <a:solidFill>
                  <a:schemeClr val="tx1"/>
                </a:solidFill>
              </a:rPr>
              <a:t> всеки трябва да е наясно какво да се наблюдава и какви са необходимите доказатлства, за да се оценият способностите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288" y="1557338"/>
            <a:ext cx="8280400" cy="5040312"/>
          </a:xfrm>
        </p:spPr>
        <p:txBody>
          <a:bodyPr rtlCol="0">
            <a:normAutofit lnSpcReduction="10000"/>
          </a:bodyPr>
          <a:lstStyle/>
          <a:p>
            <a:pPr marL="274320" indent="-274320" fontAlgn="auto">
              <a:spcAft>
                <a:spcPts val="0"/>
              </a:spcAft>
              <a:defRPr/>
            </a:pPr>
            <a:r>
              <a:rPr lang="bg-BG" dirty="0" smtClean="0">
                <a:solidFill>
                  <a:schemeClr val="tx1"/>
                </a:solidFill>
              </a:rPr>
              <a:t>Най-добрият начин за развитие на оценъчни умения, критични способности и самоосъзнаване </a:t>
            </a:r>
            <a:r>
              <a:rPr lang="en-US" dirty="0" smtClean="0">
                <a:solidFill>
                  <a:schemeClr val="tx1"/>
                </a:solidFill>
              </a:rPr>
              <a:t> </a:t>
            </a: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bg-BG" dirty="0" smtClean="0">
                <a:solidFill>
                  <a:schemeClr val="tx1"/>
                </a:solidFill>
              </a:rPr>
              <a:t>Оценява индивидуалните усилия и приноса им за групата </a:t>
            </a:r>
            <a:endParaRPr lang="en-US" dirty="0" smtClean="0">
              <a:solidFill>
                <a:schemeClr val="tx1"/>
              </a:solidFill>
            </a:endParaRP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bg-BG" dirty="0" smtClean="0">
                <a:solidFill>
                  <a:schemeClr val="tx1"/>
                </a:solidFill>
              </a:rPr>
              <a:t>Може да се прави както явно, така и анонимно</a:t>
            </a:r>
            <a:endParaRPr lang="en-US" dirty="0" smtClean="0">
              <a:solidFill>
                <a:schemeClr val="tx1"/>
              </a:solidFill>
            </a:endParaRP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bg-BG" dirty="0" smtClean="0">
                <a:solidFill>
                  <a:schemeClr val="tx1"/>
                </a:solidFill>
              </a:rPr>
              <a:t>Може да се използва във всяка учебна среда и практически с всички по големина групи </a:t>
            </a:r>
            <a:r>
              <a:rPr lang="en-US" dirty="0" smtClean="0">
                <a:solidFill>
                  <a:schemeClr val="tx1"/>
                </a:solidFill>
              </a:rPr>
              <a:t> </a:t>
            </a: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bg-BG" dirty="0" smtClean="0">
                <a:solidFill>
                  <a:schemeClr val="tx1"/>
                </a:solidFill>
              </a:rPr>
              <a:t>Използва се за количествена и качествена оценка на умения и способности, както и на самите знания </a:t>
            </a:r>
            <a:endParaRPr lang="bg-BG" dirty="0">
              <a:solidFill>
                <a:schemeClr val="tx1"/>
              </a:solidFill>
            </a:endParaRPr>
          </a:p>
        </p:txBody>
      </p:sp>
      <p:sp>
        <p:nvSpPr>
          <p:cNvPr id="49154" name="Title 1"/>
          <p:cNvSpPr>
            <a:spLocks noGrp="1"/>
          </p:cNvSpPr>
          <p:nvPr>
            <p:ph type="title"/>
          </p:nvPr>
        </p:nvSpPr>
        <p:spPr/>
        <p:txBody>
          <a:bodyPr/>
          <a:lstStyle/>
          <a:p>
            <a:r>
              <a:rPr lang="bg-BG" smtClean="0">
                <a:solidFill>
                  <a:schemeClr val="tx1"/>
                </a:solidFill>
              </a:rPr>
              <a:t>Оценяване от други обучаеми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338138"/>
            <a:ext cx="8229600" cy="1074737"/>
          </a:xfrm>
        </p:spPr>
        <p:txBody>
          <a:bodyPr/>
          <a:lstStyle/>
          <a:p>
            <a:r>
              <a:rPr lang="bg-BG" smtClean="0">
                <a:solidFill>
                  <a:schemeClr val="tx1"/>
                </a:solidFill>
              </a:rPr>
              <a:t>Самооценка </a:t>
            </a:r>
          </a:p>
        </p:txBody>
      </p:sp>
      <p:sp>
        <p:nvSpPr>
          <p:cNvPr id="3" name="Text Placeholder 2"/>
          <p:cNvSpPr>
            <a:spLocks noGrp="1"/>
          </p:cNvSpPr>
          <p:nvPr>
            <p:ph type="body" idx="1"/>
          </p:nvPr>
        </p:nvSpPr>
        <p:spPr>
          <a:xfrm>
            <a:off x="676275" y="1196975"/>
            <a:ext cx="3822700" cy="719138"/>
          </a:xfrm>
        </p:spPr>
        <p:txBody>
          <a:bodyPr rtlCol="0">
            <a:normAutofit/>
          </a:bodyPr>
          <a:lstStyle/>
          <a:p>
            <a:pPr fontAlgn="auto">
              <a:spcAft>
                <a:spcPts val="0"/>
              </a:spcAft>
              <a:defRPr/>
            </a:pPr>
            <a:r>
              <a:rPr lang="bg-BG" dirty="0" smtClean="0">
                <a:solidFill>
                  <a:schemeClr val="tx1"/>
                </a:solidFill>
              </a:rPr>
              <a:t>Преимущества </a:t>
            </a:r>
            <a:endParaRPr lang="bg-BG" dirty="0">
              <a:solidFill>
                <a:schemeClr val="tx1"/>
              </a:solidFill>
            </a:endParaRPr>
          </a:p>
        </p:txBody>
      </p:sp>
      <p:sp>
        <p:nvSpPr>
          <p:cNvPr id="51203" name="Content Placeholder 3"/>
          <p:cNvSpPr>
            <a:spLocks noGrp="1"/>
          </p:cNvSpPr>
          <p:nvPr>
            <p:ph sz="half" idx="2"/>
          </p:nvPr>
        </p:nvSpPr>
        <p:spPr>
          <a:xfrm>
            <a:off x="323850" y="1916113"/>
            <a:ext cx="4173538" cy="4752975"/>
          </a:xfrm>
        </p:spPr>
        <p:txBody>
          <a:bodyPr/>
          <a:lstStyle/>
          <a:p>
            <a:r>
              <a:rPr lang="bg-BG" smtClean="0">
                <a:solidFill>
                  <a:schemeClr val="tx1"/>
                </a:solidFill>
              </a:rPr>
              <a:t>Развива рефлекторни умения и способност за разпознаване на силните и слаби страни, както и области където са необходими подобрения</a:t>
            </a:r>
            <a:endParaRPr lang="en-US" smtClean="0">
              <a:solidFill>
                <a:schemeClr val="tx1"/>
              </a:solidFill>
            </a:endParaRPr>
          </a:p>
          <a:p>
            <a:r>
              <a:rPr lang="bg-BG" smtClean="0">
                <a:solidFill>
                  <a:schemeClr val="tx1"/>
                </a:solidFill>
              </a:rPr>
              <a:t>Развива критичен и самооценъчен поглед </a:t>
            </a:r>
            <a:endParaRPr lang="en-US" smtClean="0">
              <a:solidFill>
                <a:schemeClr val="tx1"/>
              </a:solidFill>
            </a:endParaRPr>
          </a:p>
          <a:p>
            <a:r>
              <a:rPr lang="bg-BG" smtClean="0">
                <a:solidFill>
                  <a:schemeClr val="tx1"/>
                </a:solidFill>
              </a:rPr>
              <a:t>В различни форми</a:t>
            </a:r>
            <a:r>
              <a:rPr lang="en-US" smtClean="0">
                <a:solidFill>
                  <a:schemeClr val="tx1"/>
                </a:solidFill>
              </a:rPr>
              <a:t> – </a:t>
            </a:r>
            <a:r>
              <a:rPr lang="bg-BG" smtClean="0">
                <a:solidFill>
                  <a:schemeClr val="tx1"/>
                </a:solidFill>
              </a:rPr>
              <a:t>въпросници, тестове, дневници, презентации </a:t>
            </a:r>
            <a:endParaRPr lang="en-US" smtClean="0">
              <a:solidFill>
                <a:schemeClr val="tx1"/>
              </a:solidFill>
            </a:endParaRPr>
          </a:p>
          <a:p>
            <a:r>
              <a:rPr lang="bg-BG" smtClean="0">
                <a:solidFill>
                  <a:schemeClr val="tx1"/>
                </a:solidFill>
              </a:rPr>
              <a:t>Често се използва с оценяване от други обучаеми </a:t>
            </a:r>
            <a:endParaRPr lang="en-US" smtClean="0">
              <a:solidFill>
                <a:schemeClr val="tx1"/>
              </a:solidFill>
            </a:endParaRPr>
          </a:p>
          <a:p>
            <a:r>
              <a:rPr lang="bg-BG" smtClean="0">
                <a:solidFill>
                  <a:schemeClr val="tx1"/>
                </a:solidFill>
              </a:rPr>
              <a:t>Приложим в индивидуални и групови варианти </a:t>
            </a:r>
            <a:endParaRPr lang="en-US" smtClean="0">
              <a:solidFill>
                <a:schemeClr val="tx1"/>
              </a:solidFill>
            </a:endParaRPr>
          </a:p>
          <a:p>
            <a:r>
              <a:rPr lang="bg-BG" smtClean="0">
                <a:solidFill>
                  <a:schemeClr val="tx1"/>
                </a:solidFill>
              </a:rPr>
              <a:t>Оценява и знания, и умения </a:t>
            </a:r>
          </a:p>
        </p:txBody>
      </p:sp>
      <p:sp>
        <p:nvSpPr>
          <p:cNvPr id="5" name="Text Placeholder 4"/>
          <p:cNvSpPr>
            <a:spLocks noGrp="1"/>
          </p:cNvSpPr>
          <p:nvPr>
            <p:ph type="body" sz="quarter" idx="3"/>
          </p:nvPr>
        </p:nvSpPr>
        <p:spPr>
          <a:xfrm>
            <a:off x="4648200" y="1268413"/>
            <a:ext cx="3822700" cy="1008062"/>
          </a:xfrm>
        </p:spPr>
        <p:txBody>
          <a:bodyPr rtlCol="0">
            <a:normAutofit/>
          </a:bodyPr>
          <a:lstStyle/>
          <a:p>
            <a:pPr fontAlgn="auto">
              <a:spcAft>
                <a:spcPts val="0"/>
              </a:spcAft>
              <a:defRPr/>
            </a:pPr>
            <a:r>
              <a:rPr lang="bg-BG" dirty="0" smtClean="0">
                <a:solidFill>
                  <a:schemeClr val="tx1"/>
                </a:solidFill>
              </a:rPr>
              <a:t>Недостатъци </a:t>
            </a:r>
            <a:endParaRPr lang="bg-BG" dirty="0">
              <a:solidFill>
                <a:schemeClr val="tx1"/>
              </a:solidFill>
            </a:endParaRPr>
          </a:p>
          <a:p>
            <a:pPr fontAlgn="auto">
              <a:spcAft>
                <a:spcPts val="0"/>
              </a:spcAft>
              <a:defRPr/>
            </a:pPr>
            <a:endParaRPr lang="bg-BG" dirty="0"/>
          </a:p>
        </p:txBody>
      </p:sp>
      <p:sp>
        <p:nvSpPr>
          <p:cNvPr id="51205" name="Content Placeholder 5"/>
          <p:cNvSpPr>
            <a:spLocks noGrp="1"/>
          </p:cNvSpPr>
          <p:nvPr>
            <p:ph sz="quarter" idx="4"/>
          </p:nvPr>
        </p:nvSpPr>
        <p:spPr>
          <a:xfrm>
            <a:off x="4645025" y="1989138"/>
            <a:ext cx="3822700" cy="4137025"/>
          </a:xfrm>
        </p:spPr>
        <p:txBody>
          <a:bodyPr/>
          <a:lstStyle/>
          <a:p>
            <a:r>
              <a:rPr lang="bg-BG" smtClean="0">
                <a:solidFill>
                  <a:schemeClr val="tx1"/>
                </a:solidFill>
              </a:rPr>
              <a:t>Може да бъде субективна</a:t>
            </a:r>
            <a:r>
              <a:rPr lang="en-US" smtClean="0">
                <a:solidFill>
                  <a:schemeClr val="tx1"/>
                </a:solidFill>
              </a:rPr>
              <a:t> (</a:t>
            </a:r>
            <a:r>
              <a:rPr lang="bg-BG" smtClean="0">
                <a:solidFill>
                  <a:schemeClr val="tx1"/>
                </a:solidFill>
              </a:rPr>
              <a:t>обучаемите могат да надценят или недооценят представянето си</a:t>
            </a:r>
            <a:r>
              <a:rPr lang="en-US" smtClean="0">
                <a:solidFill>
                  <a:schemeClr val="tx1"/>
                </a:solidFill>
              </a:rPr>
              <a:t>)</a:t>
            </a:r>
          </a:p>
          <a:p>
            <a:endParaRPr lang="en-US" smtClean="0">
              <a:solidFill>
                <a:schemeClr val="tx1"/>
              </a:solidFill>
            </a:endParaRPr>
          </a:p>
          <a:p>
            <a:r>
              <a:rPr lang="bg-BG" smtClean="0">
                <a:solidFill>
                  <a:schemeClr val="tx1"/>
                </a:solidFill>
              </a:rPr>
              <a:t>Може да отнеме много време </a:t>
            </a:r>
            <a:endParaRPr lang="en-US" smtClean="0">
              <a:solidFill>
                <a:schemeClr val="tx1"/>
              </a:solidFill>
            </a:endParaRPr>
          </a:p>
          <a:p>
            <a:endParaRPr lang="en-US" smtClean="0">
              <a:solidFill>
                <a:schemeClr val="tx1"/>
              </a:solidFill>
            </a:endParaRPr>
          </a:p>
          <a:p>
            <a:r>
              <a:rPr lang="bg-BG" smtClean="0">
                <a:solidFill>
                  <a:schemeClr val="tx1"/>
                </a:solidFill>
              </a:rPr>
              <a:t>Резултата може да не е точен, ако обучаемите не са добре запознати с критериите или не ги разбират добре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750" y="1412875"/>
            <a:ext cx="8064500" cy="5111750"/>
          </a:xfrm>
        </p:spPr>
        <p:txBody>
          <a:bodyPr rtlCol="0">
            <a:normAutofit lnSpcReduction="10000"/>
          </a:bodyPr>
          <a:lstStyle/>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bg-BG" dirty="0" smtClean="0">
                <a:solidFill>
                  <a:schemeClr val="tx1"/>
                </a:solidFill>
              </a:rPr>
              <a:t>Изисква от обучаемите сами да разпознаят уменията в техния учебен процес, чрез избор на примери, които най-добре показват развитието на техните способности и умения </a:t>
            </a:r>
            <a:endParaRPr lang="en-US" dirty="0" smtClean="0">
              <a:solidFill>
                <a:schemeClr val="tx1"/>
              </a:solidFill>
            </a:endParaRPr>
          </a:p>
          <a:p>
            <a:pPr marL="0" indent="0" fontAlgn="auto">
              <a:spcAft>
                <a:spcPts val="0"/>
              </a:spcAft>
              <a:buFont typeface="Symbol" pitchFamily="18" charset="2"/>
              <a:buNone/>
              <a:defRPr/>
            </a:pPr>
            <a:endParaRPr lang="en-US" dirty="0" smtClean="0">
              <a:solidFill>
                <a:schemeClr val="tx1"/>
              </a:solidFill>
            </a:endParaRPr>
          </a:p>
          <a:p>
            <a:pPr marL="274320" indent="-274320" fontAlgn="auto">
              <a:spcAft>
                <a:spcPts val="0"/>
              </a:spcAft>
              <a:defRPr/>
            </a:pPr>
            <a:r>
              <a:rPr lang="bg-BG" dirty="0" smtClean="0">
                <a:solidFill>
                  <a:schemeClr val="tx1"/>
                </a:solidFill>
              </a:rPr>
              <a:t>Обучаемите трябва да покажат какво могат, а не да говорят какво знаят и какво биха могли да направят </a:t>
            </a:r>
            <a:endParaRPr lang="en-US" dirty="0">
              <a:solidFill>
                <a:schemeClr val="tx1"/>
              </a:solidFill>
            </a:endParaRPr>
          </a:p>
          <a:p>
            <a:pPr marL="0" indent="0" fontAlgn="auto">
              <a:spcAft>
                <a:spcPts val="0"/>
              </a:spcAft>
              <a:buFont typeface="Symbol" pitchFamily="18" charset="2"/>
              <a:buNone/>
              <a:defRPr/>
            </a:pPr>
            <a:endParaRPr lang="en-US" dirty="0" smtClean="0">
              <a:solidFill>
                <a:schemeClr val="tx1"/>
              </a:solidFill>
            </a:endParaRPr>
          </a:p>
          <a:p>
            <a:pPr marL="274320" indent="-274320" fontAlgn="auto">
              <a:spcAft>
                <a:spcPts val="0"/>
              </a:spcAft>
              <a:defRPr/>
            </a:pPr>
            <a:r>
              <a:rPr lang="bg-BG" dirty="0" smtClean="0">
                <a:solidFill>
                  <a:schemeClr val="tx1"/>
                </a:solidFill>
              </a:rPr>
              <a:t>Осигурява документация </a:t>
            </a:r>
            <a:r>
              <a:rPr lang="en-US" dirty="0" smtClean="0">
                <a:solidFill>
                  <a:schemeClr val="tx1"/>
                </a:solidFill>
              </a:rPr>
              <a:t> (</a:t>
            </a:r>
            <a:r>
              <a:rPr lang="bg-BG" dirty="0" smtClean="0">
                <a:solidFill>
                  <a:schemeClr val="tx1"/>
                </a:solidFill>
              </a:rPr>
              <a:t>приложимост на уменията, </a:t>
            </a:r>
            <a:r>
              <a:rPr lang="en-US" dirty="0" smtClean="0">
                <a:solidFill>
                  <a:schemeClr val="tx1"/>
                </a:solidFill>
              </a:rPr>
              <a:t> </a:t>
            </a:r>
            <a:r>
              <a:rPr lang="bg-BG" dirty="0" smtClean="0">
                <a:solidFill>
                  <a:schemeClr val="tx1"/>
                </a:solidFill>
              </a:rPr>
              <a:t>обединяване на опита</a:t>
            </a:r>
            <a:r>
              <a:rPr lang="en-US" dirty="0" smtClean="0">
                <a:solidFill>
                  <a:schemeClr val="tx1"/>
                </a:solidFill>
              </a:rPr>
              <a:t>, </a:t>
            </a:r>
            <a:r>
              <a:rPr lang="bg-BG" dirty="0" smtClean="0">
                <a:solidFill>
                  <a:schemeClr val="tx1"/>
                </a:solidFill>
              </a:rPr>
              <a:t>проследяване на прогреса</a:t>
            </a:r>
            <a:r>
              <a:rPr lang="en-US" dirty="0" smtClean="0">
                <a:solidFill>
                  <a:schemeClr val="tx1"/>
                </a:solidFill>
              </a:rPr>
              <a:t>) </a:t>
            </a:r>
            <a:r>
              <a:rPr lang="bg-BG" dirty="0" smtClean="0">
                <a:solidFill>
                  <a:schemeClr val="tx1"/>
                </a:solidFill>
              </a:rPr>
              <a:t>и дава полезна информация, която не може да бъде оценена от стандартизираните тестове</a:t>
            </a:r>
            <a:endParaRPr lang="bg-BG" dirty="0"/>
          </a:p>
        </p:txBody>
      </p:sp>
      <p:sp>
        <p:nvSpPr>
          <p:cNvPr id="53250" name="Title 2"/>
          <p:cNvSpPr>
            <a:spLocks noGrp="1"/>
          </p:cNvSpPr>
          <p:nvPr>
            <p:ph type="title"/>
          </p:nvPr>
        </p:nvSpPr>
        <p:spPr/>
        <p:txBody>
          <a:bodyPr/>
          <a:lstStyle/>
          <a:p>
            <a:r>
              <a:rPr lang="bg-BG" smtClean="0">
                <a:solidFill>
                  <a:schemeClr val="tx1"/>
                </a:solidFill>
              </a:rPr>
              <a:t>Оценка чрез портфолио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750" y="1700213"/>
            <a:ext cx="8064500" cy="4425950"/>
          </a:xfrm>
        </p:spPr>
        <p:txBody>
          <a:bodyPr rtlCol="0">
            <a:normAutofit/>
          </a:bodyPr>
          <a:lstStyle/>
          <a:p>
            <a:pPr marL="0" indent="0" fontAlgn="auto">
              <a:spcAft>
                <a:spcPts val="0"/>
              </a:spcAft>
              <a:buFont typeface="Symbol" pitchFamily="18" charset="2"/>
              <a:buNone/>
              <a:defRPr/>
            </a:pPr>
            <a:r>
              <a:rPr lang="bg-BG" b="1" i="1" dirty="0" smtClean="0">
                <a:solidFill>
                  <a:schemeClr val="tx1"/>
                </a:solidFill>
              </a:rPr>
              <a:t>Порфолио ориентирано към процеса (показва ръст)</a:t>
            </a:r>
            <a:r>
              <a:rPr lang="en-US" b="1" dirty="0" smtClean="0">
                <a:solidFill>
                  <a:schemeClr val="tx1"/>
                </a:solidFill>
              </a:rPr>
              <a:t> </a:t>
            </a:r>
          </a:p>
          <a:p>
            <a:pPr marL="0" indent="0" fontAlgn="auto">
              <a:spcAft>
                <a:spcPts val="0"/>
              </a:spcAft>
              <a:buFont typeface="Symbol" pitchFamily="18" charset="2"/>
              <a:buNone/>
              <a:defRPr/>
            </a:pPr>
            <a:endParaRPr lang="en-US" b="1" dirty="0" smtClean="0">
              <a:solidFill>
                <a:schemeClr val="tx1"/>
              </a:solidFill>
            </a:endParaRPr>
          </a:p>
          <a:p>
            <a:pPr marL="274320" indent="-274320" fontAlgn="auto">
              <a:spcAft>
                <a:spcPts val="0"/>
              </a:spcAft>
              <a:defRPr/>
            </a:pPr>
            <a:r>
              <a:rPr lang="bg-BG" dirty="0" smtClean="0">
                <a:solidFill>
                  <a:schemeClr val="tx1"/>
                </a:solidFill>
              </a:rPr>
              <a:t>Документира процесите на обучение и създаване, включва по-ранни проекти, въздействието върху процеса и срещнатите трудности при реализацията му </a:t>
            </a:r>
            <a:endParaRPr lang="en-US" dirty="0" smtClean="0">
              <a:solidFill>
                <a:schemeClr val="tx1"/>
              </a:solidFill>
            </a:endParaRPr>
          </a:p>
          <a:p>
            <a:pPr marL="274320" indent="-274320" fontAlgn="auto">
              <a:spcAft>
                <a:spcPts val="0"/>
              </a:spcAft>
              <a:defRPr/>
            </a:pPr>
            <a:endParaRPr lang="en-US" dirty="0" smtClean="0">
              <a:solidFill>
                <a:schemeClr val="tx1"/>
              </a:solidFill>
            </a:endParaRPr>
          </a:p>
          <a:p>
            <a:pPr marL="274320" indent="-274320" fontAlgn="auto">
              <a:spcAft>
                <a:spcPts val="0"/>
              </a:spcAft>
              <a:defRPr/>
            </a:pPr>
            <a:r>
              <a:rPr lang="bg-BG" dirty="0" smtClean="0">
                <a:solidFill>
                  <a:schemeClr val="tx1"/>
                </a:solidFill>
              </a:rPr>
              <a:t>Съдържа информация за работата на обучаемия от началото до края на обучението</a:t>
            </a:r>
            <a:r>
              <a:rPr lang="en-US" dirty="0" smtClean="0">
                <a:solidFill>
                  <a:schemeClr val="tx1"/>
                </a:solidFill>
              </a:rPr>
              <a:t> </a:t>
            </a:r>
            <a:endParaRPr lang="bg-BG" dirty="0">
              <a:solidFill>
                <a:schemeClr val="tx1"/>
              </a:solidFill>
            </a:endParaRPr>
          </a:p>
          <a:p>
            <a:pPr marL="274320" indent="-274320" fontAlgn="auto">
              <a:spcAft>
                <a:spcPts val="0"/>
              </a:spcAft>
              <a:defRPr/>
            </a:pPr>
            <a:endParaRPr lang="bg-BG" dirty="0"/>
          </a:p>
        </p:txBody>
      </p:sp>
      <p:sp>
        <p:nvSpPr>
          <p:cNvPr id="55298" name="Title 2"/>
          <p:cNvSpPr>
            <a:spLocks noGrp="1"/>
          </p:cNvSpPr>
          <p:nvPr>
            <p:ph type="title"/>
          </p:nvPr>
        </p:nvSpPr>
        <p:spPr/>
        <p:txBody>
          <a:bodyPr/>
          <a:lstStyle/>
          <a:p>
            <a:r>
              <a:rPr lang="bg-BG" b="1" smtClean="0">
                <a:solidFill>
                  <a:schemeClr val="tx1"/>
                </a:solidFill>
              </a:rPr>
              <a:t>Видове портфолио </a:t>
            </a:r>
            <a:endParaRPr lang="bg-BG" smtClean="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2"/>
          <p:cNvSpPr>
            <a:spLocks noGrp="1"/>
          </p:cNvSpPr>
          <p:nvPr>
            <p:ph type="title"/>
          </p:nvPr>
        </p:nvSpPr>
        <p:spPr>
          <a:xfrm>
            <a:off x="395288" y="333375"/>
            <a:ext cx="8229600" cy="1252538"/>
          </a:xfrm>
        </p:spPr>
        <p:txBody>
          <a:bodyPr/>
          <a:lstStyle/>
          <a:p>
            <a:r>
              <a:rPr lang="bg-BG" sz="2700" b="1" smtClean="0">
                <a:solidFill>
                  <a:schemeClr val="tx1"/>
                </a:solidFill>
              </a:rPr>
              <a:t>Структура на ръстовото портфолио</a:t>
            </a:r>
            <a:r>
              <a:rPr lang="bg-BG" smtClean="0"/>
              <a:t/>
            </a:r>
            <a:br>
              <a:rPr lang="bg-BG" smtClean="0"/>
            </a:br>
            <a:endParaRPr lang="bg-BG" smtClean="0"/>
          </a:p>
        </p:txBody>
      </p:sp>
      <p:graphicFrame>
        <p:nvGraphicFramePr>
          <p:cNvPr id="10" name="Table 9"/>
          <p:cNvGraphicFramePr>
            <a:graphicFrameLocks noGrp="1"/>
          </p:cNvGraphicFramePr>
          <p:nvPr/>
        </p:nvGraphicFramePr>
        <p:xfrm>
          <a:off x="250825" y="1052513"/>
          <a:ext cx="8642350" cy="5913437"/>
        </p:xfrm>
        <a:graphic>
          <a:graphicData uri="http://schemas.openxmlformats.org/drawingml/2006/table">
            <a:tbl>
              <a:tblPr firstRow="1" firstCol="1" lastRow="1" lastCol="1" bandRow="1" bandCol="1">
                <a:tableStyleId>{5C22544A-7EE6-4342-B048-85BDC9FD1C3A}</a:tableStyleId>
              </a:tblPr>
              <a:tblGrid>
                <a:gridCol w="3120771"/>
                <a:gridCol w="5520189"/>
              </a:tblGrid>
              <a:tr h="539383">
                <a:tc>
                  <a:txBody>
                    <a:bodyPr/>
                    <a:lstStyle/>
                    <a:p>
                      <a:pPr algn="ctr">
                        <a:spcAft>
                          <a:spcPts val="0"/>
                        </a:spcAft>
                      </a:pPr>
                      <a:r>
                        <a:rPr lang="bg-BG" sz="2800" dirty="0" smtClean="0">
                          <a:solidFill>
                            <a:schemeClr val="tx1"/>
                          </a:solidFill>
                          <a:effectLst/>
                          <a:latin typeface="+mn-lt"/>
                          <a:ea typeface="+mn-ea"/>
                        </a:rPr>
                        <a:t>Цел</a:t>
                      </a:r>
                      <a:endParaRPr lang="bg-BG" sz="2800" dirty="0">
                        <a:solidFill>
                          <a:schemeClr val="tx1"/>
                        </a:solidFill>
                        <a:effectLst/>
                        <a:latin typeface="Times New Roman"/>
                        <a:ea typeface="Times New Roman"/>
                      </a:endParaRPr>
                    </a:p>
                  </a:txBody>
                  <a:tcPr marL="65912" marR="65912" marT="0" marB="0" anchor="ctr"/>
                </a:tc>
                <a:tc>
                  <a:txBody>
                    <a:bodyPr/>
                    <a:lstStyle/>
                    <a:p>
                      <a:pPr algn="ctr">
                        <a:spcAft>
                          <a:spcPts val="0"/>
                        </a:spcAft>
                      </a:pPr>
                      <a:r>
                        <a:rPr lang="bg-BG" sz="2800" dirty="0" smtClean="0">
                          <a:solidFill>
                            <a:schemeClr val="tx1"/>
                          </a:solidFill>
                          <a:effectLst/>
                        </a:rPr>
                        <a:t>Възможни</a:t>
                      </a:r>
                      <a:r>
                        <a:rPr lang="bg-BG" sz="2800" baseline="0" dirty="0" smtClean="0">
                          <a:solidFill>
                            <a:schemeClr val="tx1"/>
                          </a:solidFill>
                          <a:effectLst/>
                        </a:rPr>
                        <a:t> за включване</a:t>
                      </a:r>
                      <a:endParaRPr lang="bg-BG" sz="2800" dirty="0">
                        <a:solidFill>
                          <a:schemeClr val="tx1"/>
                        </a:solidFill>
                        <a:effectLst/>
                        <a:latin typeface="Times New Roman"/>
                        <a:ea typeface="Times New Roman"/>
                      </a:endParaRPr>
                    </a:p>
                  </a:txBody>
                  <a:tcPr marL="65912" marR="65912" marT="0" marB="0" anchor="ctr"/>
                </a:tc>
              </a:tr>
              <a:tr h="1457825">
                <a:tc>
                  <a:txBody>
                    <a:bodyPr/>
                    <a:lstStyle/>
                    <a:p>
                      <a:pPr>
                        <a:spcAft>
                          <a:spcPts val="0"/>
                        </a:spcAft>
                      </a:pPr>
                      <a:r>
                        <a:rPr lang="bg-BG" sz="2000" dirty="0" smtClean="0">
                          <a:solidFill>
                            <a:schemeClr val="tx1"/>
                          </a:solidFill>
                          <a:effectLst/>
                        </a:rPr>
                        <a:t>Да покаже ръста или да промени закъснението</a:t>
                      </a:r>
                      <a:endParaRPr lang="bg-BG" sz="2000" dirty="0">
                        <a:solidFill>
                          <a:schemeClr val="tx1"/>
                        </a:solidFill>
                        <a:effectLst/>
                        <a:latin typeface="Times New Roman"/>
                        <a:ea typeface="Times New Roman"/>
                      </a:endParaRPr>
                    </a:p>
                  </a:txBody>
                  <a:tcPr marL="65912" marR="65912" marT="0" marB="0"/>
                </a:tc>
                <a:tc>
                  <a:txBody>
                    <a:bodyPr/>
                    <a:lstStyle/>
                    <a:p>
                      <a:pPr>
                        <a:spcAft>
                          <a:spcPts val="0"/>
                        </a:spcAft>
                      </a:pPr>
                      <a:r>
                        <a:rPr lang="bg-BG" sz="2000" dirty="0" smtClean="0">
                          <a:solidFill>
                            <a:schemeClr val="tx1"/>
                          </a:solidFill>
                          <a:effectLst/>
                        </a:rPr>
                        <a:t>Ранни и късни работи</a:t>
                      </a:r>
                      <a:r>
                        <a:rPr lang="en-US" sz="2000" dirty="0" smtClean="0">
                          <a:solidFill>
                            <a:schemeClr val="tx1"/>
                          </a:solidFill>
                          <a:effectLst/>
                        </a:rPr>
                        <a:t>,</a:t>
                      </a:r>
                      <a:r>
                        <a:rPr lang="bg-BG" sz="2000" dirty="0" smtClean="0">
                          <a:solidFill>
                            <a:schemeClr val="tx1"/>
                          </a:solidFill>
                          <a:effectLst/>
                        </a:rPr>
                        <a:t> тестове с оценки, първични и завършени проекти </a:t>
                      </a:r>
                      <a:endParaRPr lang="bg-BG" sz="2000" dirty="0">
                        <a:solidFill>
                          <a:schemeClr val="tx1"/>
                        </a:solidFill>
                        <a:effectLst/>
                      </a:endParaRPr>
                    </a:p>
                    <a:p>
                      <a:pPr>
                        <a:spcAft>
                          <a:spcPts val="0"/>
                        </a:spcAft>
                      </a:pPr>
                      <a:r>
                        <a:rPr lang="bg-BG" sz="2000" dirty="0" smtClean="0">
                          <a:solidFill>
                            <a:schemeClr val="tx1"/>
                          </a:solidFill>
                          <a:effectLst/>
                        </a:rPr>
                        <a:t>Отражение върху ръста или прогреса към поставените цел(и)</a:t>
                      </a:r>
                      <a:endParaRPr lang="bg-BG" sz="2000" dirty="0">
                        <a:solidFill>
                          <a:schemeClr val="tx1"/>
                        </a:solidFill>
                        <a:effectLst/>
                      </a:endParaRPr>
                    </a:p>
                    <a:p>
                      <a:pPr>
                        <a:spcAft>
                          <a:spcPts val="0"/>
                        </a:spcAft>
                      </a:pPr>
                      <a:r>
                        <a:rPr lang="bg-BG" sz="2000" dirty="0" smtClean="0">
                          <a:solidFill>
                            <a:schemeClr val="tx1"/>
                          </a:solidFill>
                          <a:effectLst/>
                        </a:rPr>
                        <a:t>Диаграма на  поставените цели</a:t>
                      </a:r>
                      <a:r>
                        <a:rPr lang="bg-BG" sz="2000" baseline="0" dirty="0" smtClean="0">
                          <a:solidFill>
                            <a:schemeClr val="tx1"/>
                          </a:solidFill>
                          <a:effectLst/>
                        </a:rPr>
                        <a:t> </a:t>
                      </a:r>
                      <a:endParaRPr lang="bg-BG" sz="2000" dirty="0">
                        <a:solidFill>
                          <a:schemeClr val="tx1"/>
                        </a:solidFill>
                        <a:effectLst/>
                      </a:endParaRPr>
                    </a:p>
                  </a:txBody>
                  <a:tcPr marL="65912" marR="65912" marT="0" marB="0"/>
                </a:tc>
              </a:tr>
              <a:tr h="1687574">
                <a:tc>
                  <a:txBody>
                    <a:bodyPr/>
                    <a:lstStyle/>
                    <a:p>
                      <a:pPr>
                        <a:spcAft>
                          <a:spcPts val="0"/>
                        </a:spcAft>
                      </a:pPr>
                      <a:r>
                        <a:rPr lang="bg-BG" sz="2000" dirty="0" smtClean="0">
                          <a:solidFill>
                            <a:schemeClr val="tx1"/>
                          </a:solidFill>
                          <a:effectLst/>
                        </a:rPr>
                        <a:t>Развиване на умения за водене на процеса </a:t>
                      </a:r>
                      <a:endParaRPr lang="bg-BG" sz="2000" dirty="0">
                        <a:solidFill>
                          <a:schemeClr val="tx1"/>
                        </a:solidFill>
                        <a:effectLst/>
                        <a:latin typeface="Times New Roman"/>
                        <a:ea typeface="Times New Roman"/>
                      </a:endParaRPr>
                    </a:p>
                  </a:txBody>
                  <a:tcPr marL="65912" marR="65912" marT="0" marB="0"/>
                </a:tc>
                <a:tc>
                  <a:txBody>
                    <a:bodyPr/>
                    <a:lstStyle/>
                    <a:p>
                      <a:pPr>
                        <a:spcAft>
                          <a:spcPts val="0"/>
                        </a:spcAft>
                      </a:pPr>
                      <a:r>
                        <a:rPr lang="bg-BG" sz="2000" dirty="0" smtClean="0">
                          <a:solidFill>
                            <a:schemeClr val="tx1"/>
                          </a:solidFill>
                          <a:effectLst/>
                        </a:rPr>
                        <a:t>Проекти</a:t>
                      </a:r>
                      <a:r>
                        <a:rPr lang="bg-BG" sz="2000" baseline="0" dirty="0" smtClean="0">
                          <a:solidFill>
                            <a:schemeClr val="tx1"/>
                          </a:solidFill>
                          <a:effectLst/>
                        </a:rPr>
                        <a:t> отразяващи нарастването на уменията със самооценка </a:t>
                      </a:r>
                      <a:endParaRPr lang="bg-BG" sz="2000" dirty="0" smtClean="0">
                        <a:solidFill>
                          <a:schemeClr val="tx1"/>
                        </a:solidFill>
                        <a:effectLst/>
                      </a:endParaRPr>
                    </a:p>
                    <a:p>
                      <a:pPr>
                        <a:spcAft>
                          <a:spcPts val="0"/>
                        </a:spcAft>
                      </a:pPr>
                      <a:r>
                        <a:rPr lang="bg-BG" sz="2000" dirty="0" smtClean="0">
                          <a:solidFill>
                            <a:schemeClr val="tx1"/>
                          </a:solidFill>
                          <a:effectLst/>
                        </a:rPr>
                        <a:t>Диаграми отразяващи идентифицирането</a:t>
                      </a:r>
                      <a:r>
                        <a:rPr lang="bg-BG" sz="2000" baseline="0" dirty="0" smtClean="0">
                          <a:solidFill>
                            <a:schemeClr val="tx1"/>
                          </a:solidFill>
                          <a:effectLst/>
                        </a:rPr>
                        <a:t> на</a:t>
                      </a:r>
                      <a:r>
                        <a:rPr lang="bg-BG" sz="2000" dirty="0" smtClean="0">
                          <a:solidFill>
                            <a:schemeClr val="tx1"/>
                          </a:solidFill>
                          <a:effectLst/>
                        </a:rPr>
                        <a:t> слабите и силните страни</a:t>
                      </a:r>
                      <a:r>
                        <a:rPr lang="bg-BG" sz="2000" baseline="0" dirty="0" smtClean="0">
                          <a:solidFill>
                            <a:schemeClr val="tx1"/>
                          </a:solidFill>
                          <a:effectLst/>
                        </a:rPr>
                        <a:t> </a:t>
                      </a:r>
                      <a:endParaRPr lang="bg-BG" sz="2000" dirty="0" smtClean="0">
                        <a:solidFill>
                          <a:schemeClr val="tx1"/>
                        </a:solidFill>
                        <a:effectLst/>
                      </a:endParaRPr>
                    </a:p>
                    <a:p>
                      <a:pPr>
                        <a:spcAft>
                          <a:spcPts val="0"/>
                        </a:spcAft>
                      </a:pPr>
                      <a:r>
                        <a:rPr lang="bg-BG" sz="2000" dirty="0" smtClean="0">
                          <a:solidFill>
                            <a:schemeClr val="tx1"/>
                          </a:solidFill>
                          <a:effectLst/>
                        </a:rPr>
                        <a:t>Диаграма</a:t>
                      </a:r>
                      <a:r>
                        <a:rPr lang="bg-BG" sz="2000" baseline="0" dirty="0" smtClean="0">
                          <a:solidFill>
                            <a:schemeClr val="tx1"/>
                          </a:solidFill>
                          <a:effectLst/>
                        </a:rPr>
                        <a:t> на поставените цели </a:t>
                      </a:r>
                    </a:p>
                    <a:p>
                      <a:pPr>
                        <a:spcAft>
                          <a:spcPts val="0"/>
                        </a:spcAft>
                      </a:pPr>
                      <a:r>
                        <a:rPr lang="bg-BG" sz="2000" baseline="0" dirty="0" smtClean="0">
                          <a:solidFill>
                            <a:schemeClr val="tx1"/>
                          </a:solidFill>
                          <a:effectLst/>
                        </a:rPr>
                        <a:t>Отразяване на прогреса към поставените цел(и)</a:t>
                      </a:r>
                      <a:endParaRPr lang="bg-BG" sz="2000" dirty="0">
                        <a:solidFill>
                          <a:schemeClr val="tx1"/>
                        </a:solidFill>
                        <a:effectLst/>
                      </a:endParaRPr>
                    </a:p>
                  </a:txBody>
                  <a:tcPr marL="65912" marR="65912" marT="0" marB="0"/>
                </a:tc>
              </a:tr>
              <a:tr h="1715817">
                <a:tc>
                  <a:txBody>
                    <a:bodyPr/>
                    <a:lstStyle/>
                    <a:p>
                      <a:pPr>
                        <a:spcAft>
                          <a:spcPts val="0"/>
                        </a:spcAft>
                      </a:pPr>
                      <a:r>
                        <a:rPr lang="bg-BG" sz="2000" dirty="0" smtClean="0">
                          <a:solidFill>
                            <a:schemeClr val="tx1"/>
                          </a:solidFill>
                          <a:effectLst/>
                        </a:rPr>
                        <a:t>За определяне на силните и слабите страни </a:t>
                      </a:r>
                      <a:endParaRPr lang="bg-BG" sz="2000" dirty="0">
                        <a:solidFill>
                          <a:schemeClr val="tx1"/>
                        </a:solidFill>
                        <a:effectLst/>
                        <a:latin typeface="Times New Roman"/>
                        <a:ea typeface="Times New Roman"/>
                      </a:endParaRPr>
                    </a:p>
                  </a:txBody>
                  <a:tcPr marL="65912" marR="65912" marT="0" marB="0"/>
                </a:tc>
                <a:tc>
                  <a:txBody>
                    <a:bodyPr/>
                    <a:lstStyle/>
                    <a:p>
                      <a:pPr>
                        <a:spcAft>
                          <a:spcPts val="0"/>
                        </a:spcAft>
                      </a:pPr>
                      <a:r>
                        <a:rPr lang="bg-BG" sz="2000" spc="-30" dirty="0" smtClean="0">
                          <a:solidFill>
                            <a:schemeClr val="tx1"/>
                          </a:solidFill>
                          <a:effectLst/>
                        </a:rPr>
                        <a:t>Диаграми, отразяващи</a:t>
                      </a:r>
                      <a:r>
                        <a:rPr lang="bg-BG" sz="2000" spc="-30" baseline="0" dirty="0" smtClean="0">
                          <a:solidFill>
                            <a:schemeClr val="tx1"/>
                          </a:solidFill>
                          <a:effectLst/>
                        </a:rPr>
                        <a:t> </a:t>
                      </a:r>
                      <a:r>
                        <a:rPr lang="bg-BG" sz="2000" spc="-30" dirty="0" smtClean="0">
                          <a:solidFill>
                            <a:schemeClr val="tx1"/>
                          </a:solidFill>
                          <a:effectLst/>
                        </a:rPr>
                        <a:t>идентифицирането на слабите и силните страни </a:t>
                      </a:r>
                      <a:endParaRPr lang="bg-BG" sz="2000" dirty="0">
                        <a:solidFill>
                          <a:schemeClr val="tx1"/>
                        </a:solidFill>
                        <a:effectLst/>
                      </a:endParaRPr>
                    </a:p>
                    <a:p>
                      <a:pPr>
                        <a:spcAft>
                          <a:spcPts val="0"/>
                        </a:spcAft>
                      </a:pPr>
                      <a:r>
                        <a:rPr lang="bg-BG" sz="2000" spc="-30" dirty="0" smtClean="0">
                          <a:solidFill>
                            <a:schemeClr val="tx1"/>
                          </a:solidFill>
                          <a:effectLst/>
                        </a:rPr>
                        <a:t>Отражепие върху слабите и силни страни Диаграма на поставените цели </a:t>
                      </a:r>
                    </a:p>
                    <a:p>
                      <a:pPr>
                        <a:spcAft>
                          <a:spcPts val="0"/>
                        </a:spcAft>
                      </a:pPr>
                      <a:r>
                        <a:rPr lang="bg-BG" sz="2000" spc="-30" dirty="0" smtClean="0">
                          <a:solidFill>
                            <a:schemeClr val="tx1"/>
                          </a:solidFill>
                          <a:effectLst/>
                        </a:rPr>
                        <a:t>Отразяване на прогреса към  поставените цел(и) </a:t>
                      </a:r>
                      <a:endParaRPr lang="bg-BG" sz="2000" dirty="0">
                        <a:solidFill>
                          <a:schemeClr val="tx1"/>
                        </a:solidFill>
                        <a:effectLst/>
                        <a:latin typeface="Times New Roman"/>
                        <a:ea typeface="Times New Roman"/>
                      </a:endParaRPr>
                    </a:p>
                  </a:txBody>
                  <a:tcPr marL="65912" marR="65912" marT="0" marB="0"/>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750" y="1628775"/>
            <a:ext cx="8280400" cy="4497388"/>
          </a:xfrm>
        </p:spPr>
        <p:txBody>
          <a:bodyPr rtlCol="0">
            <a:normAutofit/>
          </a:bodyPr>
          <a:lstStyle/>
          <a:p>
            <a:pPr marL="0" indent="0" fontAlgn="auto">
              <a:spcAft>
                <a:spcPts val="0"/>
              </a:spcAft>
              <a:buFont typeface="Symbol" pitchFamily="18" charset="2"/>
              <a:buNone/>
              <a:defRPr/>
            </a:pPr>
            <a:r>
              <a:rPr lang="bg-BG" b="1" i="1" dirty="0" smtClean="0">
                <a:solidFill>
                  <a:schemeClr val="tx1"/>
                </a:solidFill>
              </a:rPr>
              <a:t>Продуктово ориентирано </a:t>
            </a:r>
            <a:r>
              <a:rPr lang="en-US" b="1" i="1" dirty="0" smtClean="0">
                <a:solidFill>
                  <a:schemeClr val="tx1"/>
                </a:solidFill>
              </a:rPr>
              <a:t> (</a:t>
            </a:r>
            <a:r>
              <a:rPr lang="bg-BG" b="1" i="1" dirty="0" smtClean="0">
                <a:solidFill>
                  <a:schemeClr val="tx1"/>
                </a:solidFill>
              </a:rPr>
              <a:t>демонстративно</a:t>
            </a:r>
            <a:r>
              <a:rPr lang="en-US" b="1" i="1" dirty="0" smtClean="0">
                <a:solidFill>
                  <a:schemeClr val="tx1"/>
                </a:solidFill>
              </a:rPr>
              <a:t>) </a:t>
            </a:r>
            <a:r>
              <a:rPr lang="bg-BG" b="1" i="1" dirty="0" smtClean="0">
                <a:solidFill>
                  <a:schemeClr val="tx1"/>
                </a:solidFill>
              </a:rPr>
              <a:t>портфолио</a:t>
            </a:r>
            <a:r>
              <a:rPr lang="en-US" b="1" i="1" dirty="0" smtClean="0">
                <a:solidFill>
                  <a:schemeClr val="tx1"/>
                </a:solidFill>
              </a:rPr>
              <a:t> </a:t>
            </a:r>
          </a:p>
          <a:p>
            <a:pPr marL="274320" indent="-274320" fontAlgn="auto">
              <a:spcAft>
                <a:spcPts val="0"/>
              </a:spcAft>
              <a:defRPr/>
            </a:pPr>
            <a:r>
              <a:rPr lang="bg-BG" dirty="0" smtClean="0">
                <a:solidFill>
                  <a:schemeClr val="tx1"/>
                </a:solidFill>
              </a:rPr>
              <a:t>Колекция от най-добре изпълнени работи на обучаемите </a:t>
            </a:r>
            <a:endParaRPr lang="en-US" dirty="0" smtClean="0">
              <a:solidFill>
                <a:schemeClr val="tx1"/>
              </a:solidFill>
            </a:endParaRPr>
          </a:p>
          <a:p>
            <a:pPr marL="0" indent="0" fontAlgn="auto">
              <a:spcAft>
                <a:spcPts val="0"/>
              </a:spcAft>
              <a:buFont typeface="Symbol" pitchFamily="18" charset="2"/>
              <a:buNone/>
              <a:defRPr/>
            </a:pPr>
            <a:endParaRPr lang="en-US" dirty="0" smtClean="0">
              <a:solidFill>
                <a:schemeClr val="tx1"/>
              </a:solidFill>
            </a:endParaRPr>
          </a:p>
          <a:p>
            <a:pPr marL="274320" indent="-274320" fontAlgn="auto">
              <a:spcAft>
                <a:spcPts val="0"/>
              </a:spcAft>
              <a:defRPr/>
            </a:pPr>
            <a:r>
              <a:rPr lang="bg-BG" dirty="0" smtClean="0">
                <a:solidFill>
                  <a:schemeClr val="tx1"/>
                </a:solidFill>
              </a:rPr>
              <a:t>Документиране на отражението върху качеството и количеството на степента на готовност, вместо на самия процес </a:t>
            </a:r>
            <a:r>
              <a:rPr lang="en-US" dirty="0" smtClean="0">
                <a:solidFill>
                  <a:schemeClr val="tx1"/>
                </a:solidFill>
              </a:rPr>
              <a:t> </a:t>
            </a:r>
          </a:p>
          <a:p>
            <a:pPr marL="274320" indent="-274320" fontAlgn="auto">
              <a:spcAft>
                <a:spcPts val="0"/>
              </a:spcAft>
              <a:defRPr/>
            </a:pPr>
            <a:r>
              <a:rPr lang="bg-BG" dirty="0" smtClean="0">
                <a:solidFill>
                  <a:schemeClr val="tx1"/>
                </a:solidFill>
              </a:rPr>
              <a:t>Трябва да включва аудиовизуални материали, писмени анализи за влиянието на обуемия  върху процеса за взимане на решения, за да се определи кои работи са включени </a:t>
            </a:r>
            <a:endParaRPr lang="bg-BG" dirty="0">
              <a:solidFill>
                <a:schemeClr val="tx1"/>
              </a:solidFill>
            </a:endParaRPr>
          </a:p>
          <a:p>
            <a:pPr marL="274320" indent="-274320" fontAlgn="auto">
              <a:spcAft>
                <a:spcPts val="0"/>
              </a:spcAft>
              <a:defRPr/>
            </a:pPr>
            <a:endParaRPr lang="bg-BG" dirty="0"/>
          </a:p>
        </p:txBody>
      </p:sp>
      <p:sp>
        <p:nvSpPr>
          <p:cNvPr id="57346" name="Title 2"/>
          <p:cNvSpPr>
            <a:spLocks noGrp="1"/>
          </p:cNvSpPr>
          <p:nvPr>
            <p:ph type="title"/>
          </p:nvPr>
        </p:nvSpPr>
        <p:spPr/>
        <p:txBody>
          <a:bodyPr/>
          <a:lstStyle/>
          <a:p>
            <a:r>
              <a:rPr lang="bg-BG" b="1" smtClean="0">
                <a:solidFill>
                  <a:schemeClr val="tx1"/>
                </a:solidFill>
              </a:rPr>
              <a:t>Видове порфолио </a:t>
            </a:r>
            <a:endParaRPr lang="bg-BG"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138"/>
            <a:ext cx="8229600" cy="787400"/>
          </a:xfrm>
        </p:spPr>
        <p:txBody>
          <a:bodyPr rtlCol="0">
            <a:normAutofit fontScale="90000"/>
          </a:bodyPr>
          <a:lstStyle/>
          <a:p>
            <a:pPr fontAlgn="auto">
              <a:spcAft>
                <a:spcPts val="0"/>
              </a:spcAft>
              <a:defRPr/>
            </a:pPr>
            <a:r>
              <a:rPr lang="en-US" b="1" dirty="0" smtClean="0">
                <a:solidFill>
                  <a:schemeClr val="tx1"/>
                </a:solidFill>
              </a:rPr>
              <a:t/>
            </a:r>
            <a:br>
              <a:rPr lang="en-US" b="1" dirty="0" smtClean="0">
                <a:solidFill>
                  <a:schemeClr val="tx1"/>
                </a:solidFill>
              </a:rPr>
            </a:br>
            <a:r>
              <a:rPr lang="bg-BG" b="1" dirty="0" smtClean="0">
                <a:solidFill>
                  <a:schemeClr val="tx1"/>
                </a:solidFill>
              </a:rPr>
              <a:t>Структура на демонстративното портфолио </a:t>
            </a:r>
            <a:r>
              <a:rPr lang="bg-BG" dirty="0" smtClean="0"/>
              <a:t/>
            </a:r>
            <a:br>
              <a:rPr lang="bg-BG" dirty="0" smtClean="0"/>
            </a:br>
            <a:endParaRPr lang="bg-BG" dirty="0"/>
          </a:p>
        </p:txBody>
      </p:sp>
      <p:graphicFrame>
        <p:nvGraphicFramePr>
          <p:cNvPr id="3" name="Table 2"/>
          <p:cNvGraphicFramePr>
            <a:graphicFrameLocks noGrp="1"/>
          </p:cNvGraphicFramePr>
          <p:nvPr/>
        </p:nvGraphicFramePr>
        <p:xfrm>
          <a:off x="323850" y="1196975"/>
          <a:ext cx="8569325" cy="8326438"/>
        </p:xfrm>
        <a:graphic>
          <a:graphicData uri="http://schemas.openxmlformats.org/drawingml/2006/table">
            <a:tbl>
              <a:tblPr firstRow="1" firstCol="1" lastRow="1" lastCol="1" bandRow="1" bandCol="1">
                <a:tableStyleId>{5C22544A-7EE6-4342-B048-85BDC9FD1C3A}</a:tableStyleId>
              </a:tblPr>
              <a:tblGrid>
                <a:gridCol w="3094765"/>
                <a:gridCol w="5474187"/>
              </a:tblGrid>
              <a:tr h="402402">
                <a:tc>
                  <a:txBody>
                    <a:bodyPr/>
                    <a:lstStyle/>
                    <a:p>
                      <a:pPr algn="ctr">
                        <a:spcAft>
                          <a:spcPts val="0"/>
                        </a:spcAft>
                      </a:pPr>
                      <a:r>
                        <a:rPr lang="bg-BG" sz="2000" dirty="0" smtClean="0">
                          <a:solidFill>
                            <a:schemeClr val="tx1"/>
                          </a:solidFill>
                          <a:effectLst/>
                        </a:rPr>
                        <a:t>Цел</a:t>
                      </a:r>
                      <a:endParaRPr lang="bg-BG" sz="2000" dirty="0">
                        <a:solidFill>
                          <a:schemeClr val="tx1"/>
                        </a:solidFill>
                        <a:effectLst/>
                        <a:latin typeface="Times New Roman"/>
                        <a:ea typeface="Times New Roman"/>
                      </a:endParaRPr>
                    </a:p>
                  </a:txBody>
                  <a:tcPr marL="56750" marR="567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2000" dirty="0" smtClean="0">
                          <a:solidFill>
                            <a:schemeClr val="tx1"/>
                          </a:solidFill>
                          <a:effectLst/>
                        </a:rPr>
                        <a:t>Възможни</a:t>
                      </a:r>
                      <a:r>
                        <a:rPr lang="bg-BG" sz="2000" baseline="0" dirty="0" smtClean="0">
                          <a:solidFill>
                            <a:schemeClr val="tx1"/>
                          </a:solidFill>
                          <a:effectLst/>
                        </a:rPr>
                        <a:t> за включване</a:t>
                      </a:r>
                      <a:endParaRPr lang="bg-BG" sz="2000" dirty="0" smtClean="0">
                        <a:solidFill>
                          <a:schemeClr val="tx1"/>
                        </a:solidFill>
                        <a:effectLst/>
                        <a:latin typeface="Times New Roman"/>
                        <a:ea typeface="Times New Roman"/>
                      </a:endParaRPr>
                    </a:p>
                  </a:txBody>
                  <a:tcPr marL="56750" marR="56750" marT="0" marB="0" anchor="ctr"/>
                </a:tc>
              </a:tr>
              <a:tr h="1285092">
                <a:tc>
                  <a:txBody>
                    <a:bodyPr/>
                    <a:lstStyle/>
                    <a:p>
                      <a:pPr>
                        <a:spcAft>
                          <a:spcPts val="0"/>
                        </a:spcAft>
                      </a:pPr>
                      <a:r>
                        <a:rPr lang="bg-BG" sz="2000" dirty="0" smtClean="0">
                          <a:solidFill>
                            <a:schemeClr val="tx1"/>
                          </a:solidFill>
                          <a:effectLst/>
                        </a:rPr>
                        <a:t>Демонстриране на годишно, семестриално</a:t>
                      </a:r>
                      <a:r>
                        <a:rPr lang="bg-BG" sz="2000" baseline="0" dirty="0" smtClean="0">
                          <a:solidFill>
                            <a:schemeClr val="tx1"/>
                          </a:solidFill>
                          <a:effectLst/>
                        </a:rPr>
                        <a:t> изпълнение </a:t>
                      </a:r>
                      <a:endParaRPr lang="bg-BG" sz="2000" dirty="0">
                        <a:solidFill>
                          <a:schemeClr val="tx1"/>
                        </a:solidFill>
                        <a:effectLst/>
                        <a:latin typeface="Times New Roman"/>
                        <a:ea typeface="Times New Roman"/>
                      </a:endParaRPr>
                    </a:p>
                  </a:txBody>
                  <a:tcPr marL="56750" marR="56750" marT="0" marB="0"/>
                </a:tc>
                <a:tc>
                  <a:txBody>
                    <a:bodyPr/>
                    <a:lstStyle/>
                    <a:p>
                      <a:pPr>
                        <a:spcAft>
                          <a:spcPts val="0"/>
                        </a:spcAft>
                      </a:pPr>
                      <a:r>
                        <a:rPr lang="bg-BG" sz="2000" dirty="0" smtClean="0">
                          <a:solidFill>
                            <a:schemeClr val="tx1"/>
                          </a:solidFill>
                          <a:effectLst/>
                        </a:rPr>
                        <a:t>Ранни, късни и най-добри проекти, финални тестове и резултат от тях </a:t>
                      </a:r>
                    </a:p>
                    <a:p>
                      <a:pPr>
                        <a:spcAft>
                          <a:spcPts val="0"/>
                        </a:spcAft>
                      </a:pPr>
                      <a:r>
                        <a:rPr lang="bg-BG" sz="2000" dirty="0" smtClean="0">
                          <a:solidFill>
                            <a:schemeClr val="tx1"/>
                          </a:solidFill>
                          <a:effectLst/>
                        </a:rPr>
                        <a:t>Коментари за семестриалните/годишните</a:t>
                      </a:r>
                      <a:r>
                        <a:rPr lang="bg-BG" sz="2000" baseline="0" dirty="0" smtClean="0">
                          <a:solidFill>
                            <a:schemeClr val="tx1"/>
                          </a:solidFill>
                          <a:effectLst/>
                        </a:rPr>
                        <a:t> награди или друго признание </a:t>
                      </a:r>
                      <a:endParaRPr lang="bg-BG" sz="2000" dirty="0">
                        <a:solidFill>
                          <a:schemeClr val="tx1"/>
                        </a:solidFill>
                        <a:effectLst/>
                      </a:endParaRPr>
                    </a:p>
                    <a:p>
                      <a:pPr>
                        <a:spcAft>
                          <a:spcPts val="0"/>
                        </a:spcAft>
                      </a:pPr>
                      <a:r>
                        <a:rPr lang="bg-BG" sz="2000" dirty="0" smtClean="0">
                          <a:solidFill>
                            <a:schemeClr val="tx1"/>
                          </a:solidFill>
                          <a:effectLst/>
                        </a:rPr>
                        <a:t>Коментари от страна на другите обучаеми и от страна на преподавателите </a:t>
                      </a:r>
                      <a:endParaRPr lang="bg-BG" sz="2000" dirty="0">
                        <a:solidFill>
                          <a:schemeClr val="tx1"/>
                        </a:solidFill>
                        <a:effectLst/>
                        <a:latin typeface="Times New Roman"/>
                        <a:ea typeface="Times New Roman"/>
                      </a:endParaRPr>
                    </a:p>
                  </a:txBody>
                  <a:tcPr marL="56750" marR="56750" marT="0" marB="0"/>
                </a:tc>
              </a:tr>
              <a:tr h="1285092">
                <a:tc>
                  <a:txBody>
                    <a:bodyPr/>
                    <a:lstStyle/>
                    <a:p>
                      <a:pPr>
                        <a:spcAft>
                          <a:spcPts val="0"/>
                        </a:spcAft>
                      </a:pPr>
                      <a:r>
                        <a:rPr lang="bg-BG" sz="2000" dirty="0" smtClean="0">
                          <a:solidFill>
                            <a:schemeClr val="tx1"/>
                          </a:solidFill>
                          <a:effectLst/>
                        </a:rPr>
                        <a:t>Да се подготви най-добрия проект</a:t>
                      </a:r>
                      <a:r>
                        <a:rPr lang="bg-BG" sz="2000" baseline="0" dirty="0" smtClean="0">
                          <a:solidFill>
                            <a:schemeClr val="tx1"/>
                          </a:solidFill>
                          <a:effectLst/>
                        </a:rPr>
                        <a:t> за приемане на работа или в постъпване колеж</a:t>
                      </a:r>
                      <a:endParaRPr lang="bg-BG" sz="2000" dirty="0">
                        <a:solidFill>
                          <a:schemeClr val="tx1"/>
                        </a:solidFill>
                        <a:effectLst/>
                        <a:latin typeface="Times New Roman"/>
                        <a:ea typeface="Times New Roman"/>
                      </a:endParaRPr>
                    </a:p>
                  </a:txBody>
                  <a:tcPr marL="56750" marR="56750" marT="0" marB="0"/>
                </a:tc>
                <a:tc>
                  <a:txBody>
                    <a:bodyPr/>
                    <a:lstStyle/>
                    <a:p>
                      <a:pPr>
                        <a:spcAft>
                          <a:spcPts val="0"/>
                        </a:spcAft>
                        <a:tabLst>
                          <a:tab pos="3060065" algn="ctr"/>
                          <a:tab pos="6120130" algn="r"/>
                          <a:tab pos="457200" algn="l"/>
                          <a:tab pos="3060065" algn="ctr"/>
                          <a:tab pos="6120130" algn="r"/>
                        </a:tabLst>
                      </a:pPr>
                      <a:r>
                        <a:rPr lang="bg-BG" sz="2000" dirty="0" smtClean="0">
                          <a:solidFill>
                            <a:schemeClr val="tx1"/>
                          </a:solidFill>
                          <a:effectLst/>
                        </a:rPr>
                        <a:t>Мотивационно писмо </a:t>
                      </a:r>
                      <a:endParaRPr lang="bg-BG" sz="2000" dirty="0">
                        <a:solidFill>
                          <a:schemeClr val="tx1"/>
                        </a:solidFill>
                        <a:effectLst/>
                      </a:endParaRPr>
                    </a:p>
                    <a:p>
                      <a:pPr>
                        <a:spcAft>
                          <a:spcPts val="0"/>
                        </a:spcAft>
                        <a:tabLst>
                          <a:tab pos="3060065" algn="ctr"/>
                          <a:tab pos="6120130" algn="r"/>
                          <a:tab pos="457200" algn="l"/>
                          <a:tab pos="3060065" algn="ctr"/>
                          <a:tab pos="6120130" algn="r"/>
                        </a:tabLst>
                      </a:pPr>
                      <a:r>
                        <a:rPr lang="bg-BG" sz="2000" dirty="0" smtClean="0">
                          <a:solidFill>
                            <a:schemeClr val="tx1"/>
                          </a:solidFill>
                          <a:effectLst/>
                        </a:rPr>
                        <a:t>Работен образец </a:t>
                      </a:r>
                    </a:p>
                    <a:p>
                      <a:pPr>
                        <a:spcAft>
                          <a:spcPts val="0"/>
                        </a:spcAft>
                        <a:tabLst>
                          <a:tab pos="3060065" algn="ctr"/>
                          <a:tab pos="6120130" algn="r"/>
                          <a:tab pos="457200" algn="l"/>
                          <a:tab pos="3060065" algn="ctr"/>
                          <a:tab pos="6120130" algn="r"/>
                        </a:tabLst>
                      </a:pPr>
                      <a:r>
                        <a:rPr lang="bg-BG" sz="2000" dirty="0" smtClean="0">
                          <a:solidFill>
                            <a:schemeClr val="tx1"/>
                          </a:solidFill>
                          <a:effectLst/>
                        </a:rPr>
                        <a:t>Отражение върху образеца в следствие на коментарите на други обучаеми или преподавателя </a:t>
                      </a:r>
                      <a:endParaRPr lang="bg-BG" sz="2000" dirty="0">
                        <a:solidFill>
                          <a:schemeClr val="tx1"/>
                        </a:solidFill>
                        <a:effectLst/>
                      </a:endParaRPr>
                    </a:p>
                    <a:p>
                      <a:pPr>
                        <a:spcAft>
                          <a:spcPts val="0"/>
                        </a:spcAft>
                      </a:pPr>
                      <a:r>
                        <a:rPr lang="bg-BG" sz="2000" dirty="0" smtClean="0">
                          <a:solidFill>
                            <a:schemeClr val="tx1"/>
                          </a:solidFill>
                          <a:effectLst/>
                        </a:rPr>
                        <a:t>Описание на знанията/уменията </a:t>
                      </a:r>
                      <a:endParaRPr lang="bg-BG" sz="2000" dirty="0">
                        <a:solidFill>
                          <a:schemeClr val="tx1"/>
                        </a:solidFill>
                        <a:effectLst/>
                        <a:latin typeface="Times New Roman"/>
                        <a:ea typeface="Times New Roman"/>
                      </a:endParaRPr>
                    </a:p>
                  </a:txBody>
                  <a:tcPr marL="56750" marR="56750" marT="0" marB="0"/>
                </a:tc>
              </a:tr>
              <a:tr h="1285092">
                <a:tc>
                  <a:txBody>
                    <a:bodyPr/>
                    <a:lstStyle/>
                    <a:p>
                      <a:pPr>
                        <a:spcAft>
                          <a:spcPts val="0"/>
                        </a:spcAft>
                      </a:pPr>
                      <a:r>
                        <a:rPr lang="bg-BG" sz="2000" dirty="0" smtClean="0">
                          <a:solidFill>
                            <a:schemeClr val="tx1"/>
                          </a:solidFill>
                          <a:effectLst/>
                        </a:rPr>
                        <a:t>Демонстриране на най-популярната, най-добрата или най-съществената работа</a:t>
                      </a:r>
                      <a:r>
                        <a:rPr lang="bg-BG" sz="2000" baseline="0" dirty="0" smtClean="0">
                          <a:solidFill>
                            <a:schemeClr val="tx1"/>
                          </a:solidFill>
                          <a:effectLst/>
                        </a:rPr>
                        <a:t> на обучаемите</a:t>
                      </a:r>
                      <a:endParaRPr lang="bg-BG" sz="2000" dirty="0">
                        <a:solidFill>
                          <a:schemeClr val="tx1"/>
                        </a:solidFill>
                        <a:effectLst/>
                        <a:latin typeface="Times New Roman"/>
                        <a:ea typeface="Times New Roman"/>
                      </a:endParaRPr>
                    </a:p>
                  </a:txBody>
                  <a:tcPr marL="56750" marR="56750" marT="0" marB="0"/>
                </a:tc>
                <a:tc>
                  <a:txBody>
                    <a:bodyPr/>
                    <a:lstStyle/>
                    <a:p>
                      <a:pPr>
                        <a:spcAft>
                          <a:spcPts val="0"/>
                        </a:spcAft>
                      </a:pPr>
                      <a:r>
                        <a:rPr lang="bg-BG" sz="2000" dirty="0" smtClean="0">
                          <a:solidFill>
                            <a:schemeClr val="tx1"/>
                          </a:solidFill>
                          <a:effectLst/>
                        </a:rPr>
                        <a:t>Примери за популярни,</a:t>
                      </a:r>
                      <a:r>
                        <a:rPr lang="bg-BG" sz="2000" baseline="0" dirty="0" smtClean="0">
                          <a:solidFill>
                            <a:schemeClr val="tx1"/>
                          </a:solidFill>
                          <a:effectLst/>
                        </a:rPr>
                        <a:t> най-добри и най-важни работи на обучаемите </a:t>
                      </a:r>
                      <a:endParaRPr lang="bg-BG" sz="2000" dirty="0">
                        <a:solidFill>
                          <a:schemeClr val="tx1"/>
                        </a:solidFill>
                        <a:effectLst/>
                      </a:endParaRPr>
                    </a:p>
                    <a:p>
                      <a:pPr>
                        <a:spcAft>
                          <a:spcPts val="0"/>
                        </a:spcAft>
                      </a:pPr>
                      <a:r>
                        <a:rPr lang="bg-BG" sz="2000" dirty="0" smtClean="0">
                          <a:solidFill>
                            <a:schemeClr val="tx1"/>
                          </a:solidFill>
                          <a:effectLst/>
                        </a:rPr>
                        <a:t>Проект илюстриращ пътя до</a:t>
                      </a:r>
                      <a:r>
                        <a:rPr lang="bg-BG" sz="2000" baseline="0" dirty="0" smtClean="0">
                          <a:solidFill>
                            <a:schemeClr val="tx1"/>
                          </a:solidFill>
                          <a:effectLst/>
                        </a:rPr>
                        <a:t> финалния вид Коментари по силните и слаби страни </a:t>
                      </a:r>
                      <a:r>
                        <a:rPr lang="en-US" sz="2000" dirty="0" smtClean="0">
                          <a:solidFill>
                            <a:schemeClr val="tx1"/>
                          </a:solidFill>
                          <a:effectLst/>
                        </a:rPr>
                        <a:t> </a:t>
                      </a:r>
                    </a:p>
                    <a:p>
                      <a:pPr>
                        <a:spcAft>
                          <a:spcPts val="0"/>
                        </a:spcAft>
                      </a:pPr>
                      <a:r>
                        <a:rPr lang="bg-BG" sz="2000" dirty="0" smtClean="0">
                          <a:solidFill>
                            <a:schemeClr val="tx1"/>
                          </a:solidFill>
                          <a:effectLst/>
                        </a:rPr>
                        <a:t>Отражение върху това какво е било научено Коментари от други обучаеми и преподаватели </a:t>
                      </a:r>
                      <a:endParaRPr lang="bg-BG" sz="2000" dirty="0">
                        <a:solidFill>
                          <a:schemeClr val="tx1"/>
                        </a:solidFill>
                        <a:effectLst/>
                        <a:latin typeface="Times New Roman"/>
                        <a:ea typeface="Times New Roman"/>
                      </a:endParaRPr>
                    </a:p>
                  </a:txBody>
                  <a:tcPr marL="56750" marR="56750" marT="0" marB="0"/>
                </a:tc>
              </a:tr>
              <a:tr h="1070911">
                <a:tc>
                  <a:txBody>
                    <a:bodyPr/>
                    <a:lstStyle/>
                    <a:p>
                      <a:pPr>
                        <a:spcAft>
                          <a:spcPts val="0"/>
                        </a:spcAft>
                      </a:pPr>
                      <a:r>
                        <a:rPr lang="bg-BG" sz="2000" dirty="0" smtClean="0">
                          <a:solidFill>
                            <a:schemeClr val="tx1"/>
                          </a:solidFill>
                          <a:effectLst/>
                        </a:rPr>
                        <a:t>Правилно разбиране на склонностите и дарбите на обучаемите</a:t>
                      </a:r>
                      <a:r>
                        <a:rPr lang="bg-BG" sz="2000" baseline="0" dirty="0" smtClean="0">
                          <a:solidFill>
                            <a:schemeClr val="tx1"/>
                          </a:solidFill>
                          <a:effectLst/>
                        </a:rPr>
                        <a:t> </a:t>
                      </a:r>
                      <a:endParaRPr lang="bg-BG" sz="2000" dirty="0">
                        <a:solidFill>
                          <a:schemeClr val="tx1"/>
                        </a:solidFill>
                        <a:effectLst/>
                        <a:latin typeface="Times New Roman"/>
                        <a:ea typeface="Times New Roman"/>
                      </a:endParaRPr>
                    </a:p>
                  </a:txBody>
                  <a:tcPr marL="56750" marR="56750" marT="0" marB="0"/>
                </a:tc>
                <a:tc>
                  <a:txBody>
                    <a:bodyPr/>
                    <a:lstStyle/>
                    <a:p>
                      <a:pPr>
                        <a:spcAft>
                          <a:spcPts val="0"/>
                        </a:spcAft>
                      </a:pPr>
                      <a:r>
                        <a:rPr lang="bg-BG" sz="2000" dirty="0" smtClean="0">
                          <a:solidFill>
                            <a:schemeClr val="tx1"/>
                          </a:solidFill>
                          <a:effectLst/>
                        </a:rPr>
                        <a:t>Представителна извадка от настоящата работа</a:t>
                      </a:r>
                      <a:endParaRPr lang="bg-BG" sz="2000" dirty="0">
                        <a:solidFill>
                          <a:schemeClr val="tx1"/>
                        </a:solidFill>
                        <a:effectLst/>
                      </a:endParaRPr>
                    </a:p>
                    <a:p>
                      <a:pPr>
                        <a:spcAft>
                          <a:spcPts val="0"/>
                        </a:spcAft>
                      </a:pPr>
                      <a:r>
                        <a:rPr lang="bg-BG" sz="2000" dirty="0" smtClean="0">
                          <a:solidFill>
                            <a:schemeClr val="tx1"/>
                          </a:solidFill>
                          <a:effectLst/>
                        </a:rPr>
                        <a:t>Сравнение на работата с осъществените стандарти</a:t>
                      </a:r>
                      <a:endParaRPr lang="bg-BG" sz="2000" dirty="0">
                        <a:solidFill>
                          <a:schemeClr val="tx1"/>
                        </a:solidFill>
                        <a:effectLst/>
                      </a:endParaRPr>
                    </a:p>
                    <a:p>
                      <a:pPr>
                        <a:spcAft>
                          <a:spcPts val="0"/>
                        </a:spcAft>
                      </a:pPr>
                      <a:r>
                        <a:rPr lang="bg-BG" sz="2000" dirty="0" smtClean="0">
                          <a:solidFill>
                            <a:schemeClr val="tx1"/>
                          </a:solidFill>
                          <a:effectLst/>
                        </a:rPr>
                        <a:t>Самоанализ на настоящите способности</a:t>
                      </a:r>
                      <a:endParaRPr lang="bg-BG" sz="2000" dirty="0">
                        <a:solidFill>
                          <a:schemeClr val="tx1"/>
                        </a:solidFill>
                        <a:effectLst/>
                      </a:endParaRPr>
                    </a:p>
                    <a:p>
                      <a:pPr>
                        <a:spcAft>
                          <a:spcPts val="0"/>
                        </a:spcAft>
                      </a:pPr>
                      <a:r>
                        <a:rPr lang="bg-BG" sz="2000" dirty="0" smtClean="0">
                          <a:solidFill>
                            <a:schemeClr val="tx1"/>
                          </a:solidFill>
                          <a:effectLst/>
                        </a:rPr>
                        <a:t>Реакция на преподавателя</a:t>
                      </a:r>
                      <a:r>
                        <a:rPr lang="bg-BG" sz="2000" baseline="0" dirty="0" smtClean="0">
                          <a:solidFill>
                            <a:schemeClr val="tx1"/>
                          </a:solidFill>
                          <a:effectLst/>
                        </a:rPr>
                        <a:t> на способностите на обучаемия</a:t>
                      </a:r>
                      <a:endParaRPr lang="bg-BG" sz="2000" dirty="0">
                        <a:solidFill>
                          <a:schemeClr val="tx1"/>
                        </a:solidFill>
                        <a:effectLst/>
                      </a:endParaRPr>
                    </a:p>
                    <a:p>
                      <a:pPr>
                        <a:spcAft>
                          <a:spcPts val="0"/>
                        </a:spcAft>
                      </a:pPr>
                      <a:r>
                        <a:rPr lang="bg-BG" sz="2000" dirty="0" smtClean="0">
                          <a:solidFill>
                            <a:schemeClr val="tx1"/>
                          </a:solidFill>
                          <a:effectLst/>
                        </a:rPr>
                        <a:t>Определяне на бъдещите цели</a:t>
                      </a:r>
                      <a:endParaRPr lang="bg-BG" sz="2000" dirty="0">
                        <a:solidFill>
                          <a:schemeClr val="tx1"/>
                        </a:solidFill>
                        <a:effectLst/>
                        <a:latin typeface="Times New Roman"/>
                        <a:ea typeface="Times New Roman"/>
                      </a:endParaRPr>
                    </a:p>
                  </a:txBody>
                  <a:tcPr marL="56750" marR="56750" marT="0" marB="0"/>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313" y="1412875"/>
            <a:ext cx="8207375" cy="4713288"/>
          </a:xfrm>
        </p:spPr>
        <p:txBody>
          <a:bodyPr rtlCol="0">
            <a:normAutofit/>
          </a:bodyPr>
          <a:lstStyle/>
          <a:p>
            <a:pPr marL="274320" indent="-274320" algn="ctr" fontAlgn="auto">
              <a:spcAft>
                <a:spcPts val="0"/>
              </a:spcAft>
              <a:defRPr/>
            </a:pPr>
            <a:r>
              <a:rPr lang="bg-BG" sz="2800" b="1" i="1" dirty="0" smtClean="0">
                <a:solidFill>
                  <a:schemeClr val="tx1"/>
                </a:solidFill>
              </a:rPr>
              <a:t>Включва таблица със съдържание </a:t>
            </a:r>
            <a:endParaRPr lang="en-US" sz="2800" b="1" i="1" dirty="0" smtClean="0">
              <a:solidFill>
                <a:schemeClr val="tx1"/>
              </a:solidFill>
            </a:endParaRPr>
          </a:p>
          <a:p>
            <a:pPr marL="274320" indent="-274320" algn="ctr" fontAlgn="auto">
              <a:spcAft>
                <a:spcPts val="0"/>
              </a:spcAft>
              <a:defRPr/>
            </a:pPr>
            <a:endParaRPr lang="en-US" b="1" i="1" dirty="0" smtClean="0">
              <a:solidFill>
                <a:schemeClr val="tx1"/>
              </a:solidFill>
            </a:endParaRPr>
          </a:p>
          <a:p>
            <a:pPr marL="274320" indent="-274320" fontAlgn="auto">
              <a:spcAft>
                <a:spcPts val="0"/>
              </a:spcAft>
              <a:defRPr/>
            </a:pPr>
            <a:r>
              <a:rPr lang="bg-BG" dirty="0" smtClean="0">
                <a:solidFill>
                  <a:schemeClr val="tx1"/>
                </a:solidFill>
              </a:rPr>
              <a:t>Улекнява възможни работодатели, администратори или клиенти по лесно да се ориентират в работата ви и веднага да достигнат до интересуващата ги информация </a:t>
            </a:r>
            <a:r>
              <a:rPr lang="en-US" dirty="0" smtClean="0">
                <a:solidFill>
                  <a:schemeClr val="tx1"/>
                </a:solidFill>
              </a:rPr>
              <a:t>  </a:t>
            </a:r>
          </a:p>
          <a:p>
            <a:pPr marL="274320" indent="-274320" fontAlgn="auto">
              <a:spcAft>
                <a:spcPts val="0"/>
              </a:spcAft>
              <a:defRPr/>
            </a:pPr>
            <a:endParaRPr lang="bg-BG" dirty="0">
              <a:solidFill>
                <a:schemeClr val="tx1"/>
              </a:solidFill>
            </a:endParaRPr>
          </a:p>
          <a:p>
            <a:pPr marL="274320" indent="-274320" fontAlgn="auto">
              <a:spcAft>
                <a:spcPts val="0"/>
              </a:spcAft>
              <a:defRPr/>
            </a:pPr>
            <a:r>
              <a:rPr lang="bg-BG" dirty="0" smtClean="0">
                <a:solidFill>
                  <a:schemeClr val="tx1"/>
                </a:solidFill>
              </a:rPr>
              <a:t>След приключването но портфолиото направете таблица със съдържанието, но я сложете най отпред </a:t>
            </a:r>
            <a:endParaRPr lang="bg-BG" dirty="0">
              <a:solidFill>
                <a:schemeClr val="tx1"/>
              </a:solidFill>
            </a:endParaRPr>
          </a:p>
          <a:p>
            <a:pPr marL="0" indent="0" fontAlgn="auto">
              <a:spcAft>
                <a:spcPts val="0"/>
              </a:spcAft>
              <a:buFont typeface="Symbol" pitchFamily="18" charset="2"/>
              <a:buNone/>
              <a:defRPr/>
            </a:pPr>
            <a:endParaRPr lang="bg-BG" dirty="0">
              <a:solidFill>
                <a:schemeClr val="tx1"/>
              </a:solidFill>
            </a:endParaRPr>
          </a:p>
        </p:txBody>
      </p:sp>
      <p:sp>
        <p:nvSpPr>
          <p:cNvPr id="3" name="Title 2"/>
          <p:cNvSpPr>
            <a:spLocks noGrp="1"/>
          </p:cNvSpPr>
          <p:nvPr>
            <p:ph type="title"/>
          </p:nvPr>
        </p:nvSpPr>
        <p:spPr>
          <a:xfrm>
            <a:off x="457200" y="338138"/>
            <a:ext cx="8229600" cy="787400"/>
          </a:xfrm>
        </p:spPr>
        <p:txBody>
          <a:bodyPr rtlCol="0">
            <a:normAutofit fontScale="90000"/>
          </a:bodyPr>
          <a:lstStyle/>
          <a:p>
            <a:pPr fontAlgn="auto">
              <a:spcAft>
                <a:spcPts val="0"/>
              </a:spcAft>
              <a:defRPr/>
            </a:pPr>
            <a:r>
              <a:rPr lang="en-US" b="1" dirty="0" smtClean="0">
                <a:solidFill>
                  <a:schemeClr val="tx1"/>
                </a:solidFill>
              </a:rPr>
              <a:t/>
            </a:r>
            <a:br>
              <a:rPr lang="en-US" b="1" dirty="0" smtClean="0">
                <a:solidFill>
                  <a:schemeClr val="tx1"/>
                </a:solidFill>
              </a:rPr>
            </a:br>
            <a:r>
              <a:rPr lang="bg-BG" b="1" dirty="0" smtClean="0">
                <a:solidFill>
                  <a:schemeClr val="tx1"/>
                </a:solidFill>
              </a:rPr>
              <a:t>Стъпки за добро портфолио </a:t>
            </a:r>
            <a:r>
              <a:rPr lang="bg-BG" dirty="0">
                <a:solidFill>
                  <a:schemeClr val="tx1"/>
                </a:solidFill>
              </a:rPr>
              <a:t/>
            </a:r>
            <a:br>
              <a:rPr lang="bg-BG" dirty="0">
                <a:solidFill>
                  <a:schemeClr val="tx1"/>
                </a:solidFill>
              </a:rPr>
            </a:br>
            <a:endParaRPr lang="bg-BG"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1773238"/>
            <a:ext cx="8137525" cy="4352925"/>
          </a:xfrm>
        </p:spPr>
        <p:txBody>
          <a:bodyPr rtlCol="0">
            <a:normAutofit/>
          </a:bodyPr>
          <a:lstStyle/>
          <a:p>
            <a:pPr marL="0" indent="0" algn="ctr" fontAlgn="auto">
              <a:spcAft>
                <a:spcPts val="0"/>
              </a:spcAft>
              <a:buFont typeface="Symbol" pitchFamily="18" charset="2"/>
              <a:buNone/>
              <a:defRPr/>
            </a:pPr>
            <a:r>
              <a:rPr lang="bg-BG" sz="2800" b="1" i="1" dirty="0" smtClean="0">
                <a:solidFill>
                  <a:schemeClr val="tx1"/>
                </a:solidFill>
              </a:rPr>
              <a:t>Представяне на стандартно извлечение</a:t>
            </a:r>
            <a:endParaRPr lang="en-US" sz="2800" b="1" i="1" dirty="0" smtClean="0">
              <a:solidFill>
                <a:schemeClr val="tx1"/>
              </a:solidFill>
            </a:endParaRPr>
          </a:p>
          <a:p>
            <a:pPr marL="0" indent="0" algn="ctr" fontAlgn="auto">
              <a:spcAft>
                <a:spcPts val="0"/>
              </a:spcAft>
              <a:buFont typeface="Symbol" pitchFamily="18" charset="2"/>
              <a:buNone/>
              <a:defRPr/>
            </a:pPr>
            <a:endParaRPr lang="en-US" dirty="0" smtClean="0">
              <a:solidFill>
                <a:schemeClr val="tx1"/>
              </a:solidFill>
            </a:endParaRPr>
          </a:p>
          <a:p>
            <a:pPr marL="274320" indent="-274320" fontAlgn="auto">
              <a:spcAft>
                <a:spcPts val="0"/>
              </a:spcAft>
              <a:defRPr/>
            </a:pPr>
            <a:r>
              <a:rPr lang="bg-BG" dirty="0" smtClean="0">
                <a:solidFill>
                  <a:schemeClr val="tx1"/>
                </a:solidFill>
              </a:rPr>
              <a:t>В случай, че някой го поиска вместо портфолиото </a:t>
            </a:r>
            <a:r>
              <a:rPr lang="en-US" dirty="0" smtClean="0">
                <a:solidFill>
                  <a:schemeClr val="tx1"/>
                </a:solidFill>
              </a:rPr>
              <a:t> </a:t>
            </a:r>
          </a:p>
          <a:p>
            <a:pPr marL="274320" indent="-274320" fontAlgn="auto">
              <a:spcAft>
                <a:spcPts val="0"/>
              </a:spcAft>
              <a:defRPr/>
            </a:pPr>
            <a:endParaRPr lang="en-US" dirty="0">
              <a:solidFill>
                <a:schemeClr val="tx1"/>
              </a:solidFill>
            </a:endParaRPr>
          </a:p>
          <a:p>
            <a:pPr marL="274320" indent="-274320" fontAlgn="auto">
              <a:spcAft>
                <a:spcPts val="0"/>
              </a:spcAft>
              <a:defRPr/>
            </a:pPr>
            <a:r>
              <a:rPr lang="bg-BG" dirty="0" smtClean="0">
                <a:solidFill>
                  <a:schemeClr val="tx1"/>
                </a:solidFill>
              </a:rPr>
              <a:t>Стандартното извлечение е от една до две страници и резюмира какво следва напред </a:t>
            </a:r>
            <a:endParaRPr lang="bg-BG" dirty="0">
              <a:solidFill>
                <a:schemeClr val="tx1"/>
              </a:solidFill>
            </a:endParaRPr>
          </a:p>
          <a:p>
            <a:pPr marL="274320" indent="-274320" fontAlgn="auto">
              <a:spcAft>
                <a:spcPts val="0"/>
              </a:spcAft>
              <a:defRPr/>
            </a:pPr>
            <a:endParaRPr lang="bg-BG" dirty="0"/>
          </a:p>
        </p:txBody>
      </p:sp>
      <p:sp>
        <p:nvSpPr>
          <p:cNvPr id="3" name="Title 2"/>
          <p:cNvSpPr>
            <a:spLocks noGrp="1"/>
          </p:cNvSpPr>
          <p:nvPr>
            <p:ph type="title"/>
          </p:nvPr>
        </p:nvSpPr>
        <p:spPr/>
        <p:txBody>
          <a:bodyPr rtlCol="0">
            <a:normAutofit fontScale="90000"/>
          </a:bodyPr>
          <a:lstStyle/>
          <a:p>
            <a:pPr fontAlgn="auto">
              <a:spcAft>
                <a:spcPts val="0"/>
              </a:spcAft>
              <a:defRPr/>
            </a:pPr>
            <a:r>
              <a:rPr lang="bg-BG" b="1" dirty="0" smtClean="0">
                <a:solidFill>
                  <a:schemeClr val="tx1"/>
                </a:solidFill>
              </a:rPr>
              <a:t>Стъпки за направата на добро портфолио </a:t>
            </a:r>
            <a:endParaRPr lang="bg-B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Content Placeholder 3"/>
          <p:cNvPicPr>
            <a:picLocks noGrp="1" noChangeAspect="1"/>
          </p:cNvPicPr>
          <p:nvPr>
            <p:ph idx="4294967295"/>
          </p:nvPr>
        </p:nvPicPr>
        <p:blipFill>
          <a:blip r:embed="rId2"/>
          <a:srcRect/>
          <a:stretch>
            <a:fillRect/>
          </a:stretch>
        </p:blipFill>
        <p:spPr>
          <a:xfrm>
            <a:off x="395288" y="1773238"/>
            <a:ext cx="5075237" cy="4103687"/>
          </a:xfrm>
        </p:spPr>
      </p:pic>
      <p:sp>
        <p:nvSpPr>
          <p:cNvPr id="17410" name="TextBox 4"/>
          <p:cNvSpPr txBox="1">
            <a:spLocks noChangeArrowheads="1"/>
          </p:cNvSpPr>
          <p:nvPr/>
        </p:nvSpPr>
        <p:spPr bwMode="auto">
          <a:xfrm>
            <a:off x="5435600" y="2133600"/>
            <a:ext cx="3240088" cy="4522788"/>
          </a:xfrm>
          <a:prstGeom prst="rect">
            <a:avLst/>
          </a:prstGeom>
          <a:noFill/>
          <a:ln w="9525">
            <a:noFill/>
            <a:miter lim="800000"/>
            <a:headEnd/>
            <a:tailEnd/>
          </a:ln>
        </p:spPr>
        <p:txBody>
          <a:bodyPr>
            <a:spAutoFit/>
          </a:bodyPr>
          <a:lstStyle/>
          <a:p>
            <a:pPr algn="ctr"/>
            <a:r>
              <a:rPr lang="bg-BG" sz="3200" i="1">
                <a:latin typeface="Candara" pitchFamily="34" charset="0"/>
              </a:rPr>
              <a:t>Основна цел на оценяването е да подпомага обучаването на обучаемите и да подобрява преподаването от страна на обучителите</a:t>
            </a:r>
            <a:endParaRPr lang="bg-BG" sz="3200">
              <a:latin typeface="Candara" pitchFamily="34" charset="0"/>
            </a:endParaRPr>
          </a:p>
        </p:txBody>
      </p:sp>
      <p:sp>
        <p:nvSpPr>
          <p:cNvPr id="17411" name="Title 1"/>
          <p:cNvSpPr txBox="1">
            <a:spLocks/>
          </p:cNvSpPr>
          <p:nvPr/>
        </p:nvSpPr>
        <p:spPr bwMode="auto">
          <a:xfrm>
            <a:off x="395288" y="306388"/>
            <a:ext cx="8497887" cy="1252537"/>
          </a:xfrm>
          <a:prstGeom prst="rect">
            <a:avLst/>
          </a:prstGeom>
          <a:noFill/>
          <a:ln w="9525">
            <a:noFill/>
            <a:miter lim="800000"/>
            <a:headEnd/>
            <a:tailEnd/>
          </a:ln>
        </p:spPr>
        <p:txBody>
          <a:bodyPr/>
          <a:lstStyle/>
          <a:p>
            <a:pPr algn="ctr"/>
            <a:r>
              <a:rPr lang="bg-BG" sz="3600">
                <a:latin typeface="Candara" pitchFamily="34" charset="0"/>
              </a:rPr>
              <a:t>Цел</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1773238"/>
            <a:ext cx="8424862" cy="4751387"/>
          </a:xfrm>
        </p:spPr>
        <p:txBody>
          <a:bodyPr rtlCol="0">
            <a:normAutofit fontScale="92500"/>
          </a:bodyPr>
          <a:lstStyle/>
          <a:p>
            <a:pPr marL="0" indent="0" algn="ctr" fontAlgn="auto">
              <a:spcAft>
                <a:spcPts val="0"/>
              </a:spcAft>
              <a:buFont typeface="Symbol" pitchFamily="18" charset="2"/>
              <a:buNone/>
              <a:defRPr/>
            </a:pPr>
            <a:r>
              <a:rPr lang="bg-BG" sz="2800" b="1" i="1" dirty="0" smtClean="0">
                <a:solidFill>
                  <a:schemeClr val="tx1"/>
                </a:solidFill>
              </a:rPr>
              <a:t>Включва вашата информация за контакт </a:t>
            </a:r>
          </a:p>
          <a:p>
            <a:pPr marL="0" indent="0" algn="ctr" fontAlgn="auto">
              <a:spcAft>
                <a:spcPts val="0"/>
              </a:spcAft>
              <a:buFont typeface="Symbol" pitchFamily="18" charset="2"/>
              <a:buNone/>
              <a:defRPr/>
            </a:pPr>
            <a:endParaRPr lang="en-US" dirty="0" smtClean="0">
              <a:solidFill>
                <a:schemeClr val="tx1"/>
              </a:solidFill>
            </a:endParaRPr>
          </a:p>
          <a:p>
            <a:pPr marL="274320" indent="-274320" fontAlgn="auto">
              <a:spcAft>
                <a:spcPts val="0"/>
              </a:spcAft>
              <a:defRPr/>
            </a:pPr>
            <a:r>
              <a:rPr lang="bg-BG" dirty="0" smtClean="0">
                <a:solidFill>
                  <a:schemeClr val="tx1"/>
                </a:solidFill>
              </a:rPr>
              <a:t>Описва основни кариерни или научни цели, научни постижения (включва всички научни степени или сертификати) </a:t>
            </a:r>
            <a:endParaRPr lang="en-US" dirty="0" smtClean="0">
              <a:solidFill>
                <a:schemeClr val="tx1"/>
              </a:solidFill>
            </a:endParaRPr>
          </a:p>
          <a:p>
            <a:pPr marL="0" indent="0" fontAlgn="auto">
              <a:spcAft>
                <a:spcPts val="0"/>
              </a:spcAft>
              <a:buFont typeface="Symbol" pitchFamily="18" charset="2"/>
              <a:buNone/>
              <a:defRPr/>
            </a:pPr>
            <a:endParaRPr lang="bg-BG" dirty="0">
              <a:solidFill>
                <a:schemeClr val="tx1"/>
              </a:solidFill>
            </a:endParaRPr>
          </a:p>
          <a:p>
            <a:pPr marL="274320" indent="-274320" fontAlgn="auto">
              <a:spcAft>
                <a:spcPts val="0"/>
              </a:spcAft>
              <a:defRPr/>
            </a:pPr>
            <a:r>
              <a:rPr lang="bg-BG" dirty="0" smtClean="0">
                <a:solidFill>
                  <a:schemeClr val="tx1"/>
                </a:solidFill>
              </a:rPr>
              <a:t>Описва работния опит</a:t>
            </a:r>
            <a:endParaRPr lang="en-US" dirty="0" smtClean="0">
              <a:solidFill>
                <a:schemeClr val="tx1"/>
              </a:solidFill>
            </a:endParaRPr>
          </a:p>
          <a:p>
            <a:pPr marL="0" indent="0" fontAlgn="auto">
              <a:spcAft>
                <a:spcPts val="0"/>
              </a:spcAft>
              <a:buFont typeface="Symbol" pitchFamily="18" charset="2"/>
              <a:buNone/>
              <a:defRPr/>
            </a:pPr>
            <a:endParaRPr lang="bg-BG" dirty="0">
              <a:solidFill>
                <a:schemeClr val="tx1"/>
              </a:solidFill>
            </a:endParaRPr>
          </a:p>
          <a:p>
            <a:pPr marL="274320" indent="-274320" fontAlgn="auto">
              <a:spcAft>
                <a:spcPts val="0"/>
              </a:spcAft>
              <a:defRPr/>
            </a:pPr>
            <a:r>
              <a:rPr lang="bg-BG" dirty="0" smtClean="0">
                <a:solidFill>
                  <a:schemeClr val="tx1"/>
                </a:solidFill>
              </a:rPr>
              <a:t>В  един параграф опишете краткотсрочни и дългосрочни цели </a:t>
            </a:r>
            <a:endParaRPr lang="en-US" dirty="0" smtClean="0">
              <a:solidFill>
                <a:schemeClr val="tx1"/>
              </a:solidFill>
            </a:endParaRPr>
          </a:p>
          <a:p>
            <a:pPr marL="0" indent="0" fontAlgn="auto">
              <a:spcAft>
                <a:spcPts val="0"/>
              </a:spcAft>
              <a:buFont typeface="Symbol" pitchFamily="18" charset="2"/>
              <a:buNone/>
              <a:defRPr/>
            </a:pPr>
            <a:endParaRPr lang="bg-BG" dirty="0">
              <a:solidFill>
                <a:schemeClr val="tx1"/>
              </a:solidFill>
            </a:endParaRPr>
          </a:p>
          <a:p>
            <a:pPr marL="274320" indent="-274320" fontAlgn="auto">
              <a:spcAft>
                <a:spcPts val="0"/>
              </a:spcAft>
              <a:defRPr/>
            </a:pPr>
            <a:r>
              <a:rPr lang="bg-BG" dirty="0" smtClean="0">
                <a:solidFill>
                  <a:schemeClr val="tx1"/>
                </a:solidFill>
              </a:rPr>
              <a:t>Лични качества</a:t>
            </a:r>
            <a:r>
              <a:rPr lang="en-US" dirty="0" smtClean="0">
                <a:solidFill>
                  <a:schemeClr val="tx1"/>
                </a:solidFill>
              </a:rPr>
              <a:t> –</a:t>
            </a:r>
            <a:r>
              <a:rPr lang="bg-BG" dirty="0" smtClean="0">
                <a:solidFill>
                  <a:schemeClr val="tx1"/>
                </a:solidFill>
              </a:rPr>
              <a:t> трудова етика, творческа философия, управленска визия и др  </a:t>
            </a:r>
            <a:endParaRPr lang="bg-BG" dirty="0">
              <a:solidFill>
                <a:schemeClr val="tx1"/>
              </a:solidFill>
            </a:endParaRPr>
          </a:p>
          <a:p>
            <a:pPr marL="274320" indent="-274320" fontAlgn="auto">
              <a:spcAft>
                <a:spcPts val="0"/>
              </a:spcAft>
              <a:defRPr/>
            </a:pPr>
            <a:endParaRPr lang="bg-BG" dirty="0"/>
          </a:p>
        </p:txBody>
      </p:sp>
      <p:sp>
        <p:nvSpPr>
          <p:cNvPr id="3" name="Title 2"/>
          <p:cNvSpPr>
            <a:spLocks noGrp="1"/>
          </p:cNvSpPr>
          <p:nvPr>
            <p:ph type="title"/>
          </p:nvPr>
        </p:nvSpPr>
        <p:spPr/>
        <p:txBody>
          <a:bodyPr rtlCol="0">
            <a:normAutofit fontScale="90000"/>
          </a:bodyPr>
          <a:lstStyle/>
          <a:p>
            <a:pPr fontAlgn="auto">
              <a:spcAft>
                <a:spcPts val="0"/>
              </a:spcAft>
              <a:defRPr/>
            </a:pPr>
            <a:r>
              <a:rPr lang="bg-BG" b="1" dirty="0" smtClean="0">
                <a:solidFill>
                  <a:schemeClr val="tx1"/>
                </a:solidFill>
              </a:rPr>
              <a:t>Стъпки за направа на добро портфолио </a:t>
            </a:r>
            <a:endParaRPr lang="bg-BG"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1773238"/>
            <a:ext cx="8424862" cy="4751387"/>
          </a:xfrm>
        </p:spPr>
        <p:txBody>
          <a:bodyPr rtlCol="0">
            <a:normAutofit lnSpcReduction="10000"/>
          </a:bodyPr>
          <a:lstStyle/>
          <a:p>
            <a:pPr marL="0" indent="0" algn="ctr" fontAlgn="auto">
              <a:spcAft>
                <a:spcPts val="0"/>
              </a:spcAft>
              <a:buFont typeface="Symbol" pitchFamily="18" charset="2"/>
              <a:buNone/>
              <a:defRPr/>
            </a:pPr>
            <a:r>
              <a:rPr lang="bg-BG" sz="2800" b="1" i="1" dirty="0" smtClean="0">
                <a:solidFill>
                  <a:schemeClr val="tx1"/>
                </a:solidFill>
              </a:rPr>
              <a:t>Включва модели и образци</a:t>
            </a:r>
            <a:endParaRPr lang="en-US" sz="2800" b="1" i="1" dirty="0" smtClean="0">
              <a:solidFill>
                <a:schemeClr val="tx1"/>
              </a:solidFill>
            </a:endParaRPr>
          </a:p>
          <a:p>
            <a:pPr marL="274320" indent="-274320" fontAlgn="auto">
              <a:spcAft>
                <a:spcPts val="0"/>
              </a:spcAft>
              <a:defRPr/>
            </a:pPr>
            <a:r>
              <a:rPr lang="bg-BG" dirty="0" smtClean="0">
                <a:solidFill>
                  <a:schemeClr val="tx1"/>
                </a:solidFill>
              </a:rPr>
              <a:t>В зависимост от природата на портфолиото и към какво са насочени интересите, то може да се различава </a:t>
            </a:r>
            <a:endParaRPr lang="en-US" dirty="0" smtClean="0">
              <a:solidFill>
                <a:schemeClr val="tx1"/>
              </a:solidFill>
            </a:endParaRPr>
          </a:p>
          <a:p>
            <a:pPr marL="274320" indent="-274320" fontAlgn="auto">
              <a:spcAft>
                <a:spcPts val="0"/>
              </a:spcAft>
              <a:defRPr/>
            </a:pPr>
            <a:endParaRPr lang="bg-BG" dirty="0">
              <a:solidFill>
                <a:schemeClr val="tx1"/>
              </a:solidFill>
            </a:endParaRPr>
          </a:p>
          <a:p>
            <a:pPr marL="274320" indent="-274320" fontAlgn="auto">
              <a:spcAft>
                <a:spcPts val="0"/>
              </a:spcAft>
              <a:defRPr/>
            </a:pPr>
            <a:r>
              <a:rPr lang="bg-BG" dirty="0" smtClean="0">
                <a:solidFill>
                  <a:schemeClr val="tx1"/>
                </a:solidFill>
              </a:rPr>
              <a:t>За графични и сходни дейности включете визуален материал в работата си </a:t>
            </a:r>
            <a:endParaRPr lang="bg-BG" dirty="0">
              <a:solidFill>
                <a:schemeClr val="tx1"/>
              </a:solidFill>
            </a:endParaRPr>
          </a:p>
          <a:p>
            <a:pPr marL="274320" indent="-274320" fontAlgn="auto">
              <a:spcAft>
                <a:spcPts val="0"/>
              </a:spcAft>
              <a:defRPr/>
            </a:pPr>
            <a:r>
              <a:rPr lang="bg-BG" dirty="0" smtClean="0">
                <a:solidFill>
                  <a:schemeClr val="tx1"/>
                </a:solidFill>
              </a:rPr>
              <a:t>При свързани с писане и сходни включете текстови образци </a:t>
            </a:r>
            <a:endParaRPr lang="en-US" dirty="0" smtClean="0">
              <a:solidFill>
                <a:schemeClr val="tx1"/>
              </a:solidFill>
            </a:endParaRPr>
          </a:p>
          <a:p>
            <a:pPr marL="274320" indent="-274320" fontAlgn="auto">
              <a:spcAft>
                <a:spcPts val="0"/>
              </a:spcAft>
              <a:defRPr/>
            </a:pPr>
            <a:endParaRPr lang="bg-BG" dirty="0">
              <a:solidFill>
                <a:schemeClr val="tx1"/>
              </a:solidFill>
            </a:endParaRPr>
          </a:p>
          <a:p>
            <a:pPr marL="274320" indent="-274320" fontAlgn="auto">
              <a:spcAft>
                <a:spcPts val="0"/>
              </a:spcAft>
              <a:defRPr/>
            </a:pPr>
            <a:r>
              <a:rPr lang="bg-BG" dirty="0" smtClean="0">
                <a:solidFill>
                  <a:schemeClr val="tx1"/>
                </a:solidFill>
              </a:rPr>
              <a:t>Можете да включите както разпечатани образци, така и </a:t>
            </a:r>
            <a:r>
              <a:rPr lang="en-US" dirty="0" smtClean="0">
                <a:solidFill>
                  <a:schemeClr val="tx1"/>
                </a:solidFill>
              </a:rPr>
              <a:t>DVD</a:t>
            </a:r>
            <a:r>
              <a:rPr lang="bg-BG" dirty="0" smtClean="0">
                <a:solidFill>
                  <a:schemeClr val="tx1"/>
                </a:solidFill>
              </a:rPr>
              <a:t>-та, видеа и други мултимедийни мостри,  ако са уместни </a:t>
            </a:r>
            <a:endParaRPr lang="bg-BG" dirty="0">
              <a:solidFill>
                <a:schemeClr val="tx1"/>
              </a:solidFill>
            </a:endParaRPr>
          </a:p>
        </p:txBody>
      </p:sp>
      <p:sp>
        <p:nvSpPr>
          <p:cNvPr id="3" name="Title 2"/>
          <p:cNvSpPr>
            <a:spLocks noGrp="1"/>
          </p:cNvSpPr>
          <p:nvPr>
            <p:ph type="title"/>
          </p:nvPr>
        </p:nvSpPr>
        <p:spPr/>
        <p:txBody>
          <a:bodyPr rtlCol="0">
            <a:normAutofit fontScale="90000"/>
          </a:bodyPr>
          <a:lstStyle/>
          <a:p>
            <a:pPr fontAlgn="auto">
              <a:spcAft>
                <a:spcPts val="0"/>
              </a:spcAft>
              <a:defRPr/>
            </a:pPr>
            <a:r>
              <a:rPr lang="bg-BG" b="1" dirty="0" smtClean="0">
                <a:solidFill>
                  <a:schemeClr val="tx1"/>
                </a:solidFill>
              </a:rPr>
              <a:t>Стъпки за направа на добро портфолио </a:t>
            </a:r>
            <a:endParaRPr lang="bg-BG"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1773238"/>
            <a:ext cx="8424862" cy="4751387"/>
          </a:xfrm>
        </p:spPr>
        <p:txBody>
          <a:bodyPr rtlCol="0">
            <a:normAutofit lnSpcReduction="10000"/>
          </a:bodyPr>
          <a:lstStyle/>
          <a:p>
            <a:pPr marL="0" indent="0" algn="ctr" fontAlgn="auto">
              <a:spcAft>
                <a:spcPts val="0"/>
              </a:spcAft>
              <a:buFont typeface="Symbol" pitchFamily="18" charset="2"/>
              <a:buNone/>
              <a:defRPr/>
            </a:pPr>
            <a:r>
              <a:rPr lang="bg-BG" sz="2800" b="1" i="1" dirty="0" smtClean="0">
                <a:solidFill>
                  <a:schemeClr val="tx1"/>
                </a:solidFill>
              </a:rPr>
              <a:t>Приложете атестати и препоръки </a:t>
            </a:r>
            <a:endParaRPr lang="en-US" sz="2800" b="1" i="1" dirty="0" smtClean="0">
              <a:solidFill>
                <a:schemeClr val="tx1"/>
              </a:solidFill>
            </a:endParaRPr>
          </a:p>
          <a:p>
            <a:pPr marL="274320" indent="-274320" fontAlgn="auto">
              <a:spcAft>
                <a:spcPts val="0"/>
              </a:spcAft>
              <a:defRPr/>
            </a:pPr>
            <a:r>
              <a:rPr lang="en-US" sz="2800" i="1" dirty="0" smtClean="0">
                <a:solidFill>
                  <a:schemeClr val="tx1"/>
                </a:solidFill>
              </a:rPr>
              <a:t> </a:t>
            </a:r>
            <a:r>
              <a:rPr lang="bg-BG" sz="2800" i="1" dirty="0" smtClean="0">
                <a:solidFill>
                  <a:schemeClr val="tx1"/>
                </a:solidFill>
              </a:rPr>
              <a:t>Включете копирани всякакви положителни препоръки  и коментари </a:t>
            </a:r>
            <a:endParaRPr lang="en-US" sz="2800" dirty="0" smtClean="0">
              <a:solidFill>
                <a:schemeClr val="tx1"/>
              </a:solidFill>
            </a:endParaRPr>
          </a:p>
          <a:p>
            <a:pPr marL="274320" indent="-274320" fontAlgn="auto">
              <a:spcAft>
                <a:spcPts val="0"/>
              </a:spcAft>
              <a:defRPr/>
            </a:pPr>
            <a:endParaRPr lang="en-US" sz="2800" dirty="0" smtClean="0">
              <a:solidFill>
                <a:schemeClr val="tx1"/>
              </a:solidFill>
            </a:endParaRPr>
          </a:p>
          <a:p>
            <a:pPr marL="274320" indent="-274320" fontAlgn="auto">
              <a:spcAft>
                <a:spcPts val="0"/>
              </a:spcAft>
              <a:defRPr/>
            </a:pPr>
            <a:r>
              <a:rPr lang="bg-BG" sz="2800" dirty="0" smtClean="0">
                <a:solidFill>
                  <a:schemeClr val="tx1"/>
                </a:solidFill>
              </a:rPr>
              <a:t>Включете препоръки от клиенти, колеги, служители, работодатели,  преподаватели и т.н. </a:t>
            </a:r>
            <a:endParaRPr lang="en-US" sz="2800" dirty="0" smtClean="0">
              <a:solidFill>
                <a:schemeClr val="tx1"/>
              </a:solidFill>
            </a:endParaRPr>
          </a:p>
          <a:p>
            <a:pPr marL="274320" indent="-274320" fontAlgn="auto">
              <a:spcAft>
                <a:spcPts val="0"/>
              </a:spcAft>
              <a:defRPr/>
            </a:pPr>
            <a:endParaRPr lang="en-US" sz="2800" dirty="0" smtClean="0">
              <a:solidFill>
                <a:schemeClr val="tx1"/>
              </a:solidFill>
            </a:endParaRPr>
          </a:p>
          <a:p>
            <a:pPr marL="274320" indent="-274320" fontAlgn="auto">
              <a:spcAft>
                <a:spcPts val="0"/>
              </a:spcAft>
              <a:defRPr/>
            </a:pPr>
            <a:r>
              <a:rPr lang="bg-BG" sz="2800" dirty="0" smtClean="0">
                <a:solidFill>
                  <a:schemeClr val="tx1"/>
                </a:solidFill>
              </a:rPr>
              <a:t>Оценка от работодателя също може да бъде включена, особено когато е изцяло позитивна  и подходяща за случая</a:t>
            </a:r>
            <a:endParaRPr lang="bg-BG" sz="2800" dirty="0">
              <a:solidFill>
                <a:schemeClr val="tx1"/>
              </a:solidFill>
            </a:endParaRPr>
          </a:p>
        </p:txBody>
      </p:sp>
      <p:sp>
        <p:nvSpPr>
          <p:cNvPr id="3" name="Title 2"/>
          <p:cNvSpPr>
            <a:spLocks noGrp="1"/>
          </p:cNvSpPr>
          <p:nvPr>
            <p:ph type="title"/>
          </p:nvPr>
        </p:nvSpPr>
        <p:spPr/>
        <p:txBody>
          <a:bodyPr rtlCol="0">
            <a:normAutofit fontScale="90000"/>
          </a:bodyPr>
          <a:lstStyle/>
          <a:p>
            <a:pPr fontAlgn="auto">
              <a:spcAft>
                <a:spcPts val="0"/>
              </a:spcAft>
              <a:defRPr/>
            </a:pPr>
            <a:r>
              <a:rPr lang="bg-BG" b="1" dirty="0" smtClean="0">
                <a:solidFill>
                  <a:schemeClr val="tx1"/>
                </a:solidFill>
              </a:rPr>
              <a:t>Стъпки за направа на добро портфолио </a:t>
            </a:r>
            <a:endParaRPr lang="bg-BG"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1773238"/>
            <a:ext cx="8424862" cy="4751387"/>
          </a:xfrm>
        </p:spPr>
        <p:txBody>
          <a:bodyPr rtlCol="0">
            <a:normAutofit/>
          </a:bodyPr>
          <a:lstStyle/>
          <a:p>
            <a:pPr marL="0" indent="0" algn="ctr" fontAlgn="auto">
              <a:spcAft>
                <a:spcPts val="0"/>
              </a:spcAft>
              <a:buFont typeface="Symbol" pitchFamily="18" charset="2"/>
              <a:buNone/>
              <a:defRPr/>
            </a:pPr>
            <a:endParaRPr lang="en-US" sz="2800" b="1" i="1" dirty="0" smtClean="0">
              <a:solidFill>
                <a:schemeClr val="tx1"/>
              </a:solidFill>
            </a:endParaRPr>
          </a:p>
          <a:p>
            <a:pPr marL="0" indent="0" algn="ctr" fontAlgn="auto">
              <a:spcAft>
                <a:spcPts val="0"/>
              </a:spcAft>
              <a:buFont typeface="Symbol" pitchFamily="18" charset="2"/>
              <a:buNone/>
              <a:defRPr/>
            </a:pPr>
            <a:r>
              <a:rPr lang="bg-BG" sz="2800" b="1" i="1" dirty="0" smtClean="0">
                <a:solidFill>
                  <a:schemeClr val="tx1"/>
                </a:solidFill>
              </a:rPr>
              <a:t>Избройте всички награди и отличия </a:t>
            </a:r>
            <a:endParaRPr lang="en-US" sz="2800" b="1" i="1" dirty="0" smtClean="0">
              <a:solidFill>
                <a:schemeClr val="tx1"/>
              </a:solidFill>
            </a:endParaRPr>
          </a:p>
          <a:p>
            <a:pPr marL="0" indent="0" algn="ctr" fontAlgn="auto">
              <a:spcAft>
                <a:spcPts val="0"/>
              </a:spcAft>
              <a:buFont typeface="Symbol" pitchFamily="18" charset="2"/>
              <a:buNone/>
              <a:defRPr/>
            </a:pPr>
            <a:endParaRPr lang="en-US" sz="2800" b="1" i="1" dirty="0" smtClean="0">
              <a:solidFill>
                <a:schemeClr val="tx1"/>
              </a:solidFill>
            </a:endParaRPr>
          </a:p>
          <a:p>
            <a:pPr marL="274320" indent="-274320" fontAlgn="auto">
              <a:spcAft>
                <a:spcPts val="0"/>
              </a:spcAft>
              <a:defRPr/>
            </a:pPr>
            <a:r>
              <a:rPr lang="en-US" sz="2800" dirty="0" smtClean="0">
                <a:solidFill>
                  <a:schemeClr val="tx1"/>
                </a:solidFill>
              </a:rPr>
              <a:t> </a:t>
            </a:r>
            <a:r>
              <a:rPr lang="bg-BG" sz="2800" dirty="0" smtClean="0">
                <a:solidFill>
                  <a:schemeClr val="tx1"/>
                </a:solidFill>
              </a:rPr>
              <a:t>Включете списък с всички награди, отличия и стипендии (при възможност ги потвърдете с фотокопия) </a:t>
            </a:r>
            <a:endParaRPr lang="bg-BG" sz="2800" dirty="0">
              <a:solidFill>
                <a:schemeClr val="tx1"/>
              </a:solidFill>
            </a:endParaRPr>
          </a:p>
        </p:txBody>
      </p:sp>
      <p:sp>
        <p:nvSpPr>
          <p:cNvPr id="3" name="Title 2"/>
          <p:cNvSpPr>
            <a:spLocks noGrp="1"/>
          </p:cNvSpPr>
          <p:nvPr>
            <p:ph type="title"/>
          </p:nvPr>
        </p:nvSpPr>
        <p:spPr/>
        <p:txBody>
          <a:bodyPr rtlCol="0">
            <a:normAutofit fontScale="90000"/>
          </a:bodyPr>
          <a:lstStyle/>
          <a:p>
            <a:pPr fontAlgn="auto">
              <a:spcAft>
                <a:spcPts val="0"/>
              </a:spcAft>
              <a:defRPr/>
            </a:pPr>
            <a:r>
              <a:rPr lang="bg-BG" b="1" dirty="0" smtClean="0">
                <a:solidFill>
                  <a:schemeClr val="tx1"/>
                </a:solidFill>
              </a:rPr>
              <a:t>Стъпки за направа на добро портфолио </a:t>
            </a:r>
            <a:endParaRPr lang="bg-BG"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1773238"/>
            <a:ext cx="8424862" cy="4751387"/>
          </a:xfrm>
        </p:spPr>
        <p:txBody>
          <a:bodyPr rtlCol="0">
            <a:normAutofit/>
          </a:bodyPr>
          <a:lstStyle/>
          <a:p>
            <a:pPr marL="0" indent="0" algn="ctr" fontAlgn="auto">
              <a:spcAft>
                <a:spcPts val="0"/>
              </a:spcAft>
              <a:buFont typeface="Symbol" pitchFamily="18" charset="2"/>
              <a:buNone/>
              <a:defRPr/>
            </a:pPr>
            <a:endParaRPr lang="en-US" sz="2800" b="1" i="1" dirty="0" smtClean="0">
              <a:solidFill>
                <a:schemeClr val="tx1"/>
              </a:solidFill>
            </a:endParaRPr>
          </a:p>
          <a:p>
            <a:pPr marL="0" indent="0" algn="ctr" fontAlgn="auto">
              <a:spcAft>
                <a:spcPts val="0"/>
              </a:spcAft>
              <a:buFont typeface="Symbol" pitchFamily="18" charset="2"/>
              <a:buNone/>
              <a:defRPr/>
            </a:pPr>
            <a:r>
              <a:rPr lang="bg-BG" sz="2800" b="1" i="1" dirty="0" smtClean="0">
                <a:solidFill>
                  <a:schemeClr val="tx1"/>
                </a:solidFill>
              </a:rPr>
              <a:t>Споменете научните удостоверения </a:t>
            </a:r>
            <a:endParaRPr lang="en-US" sz="2800" b="1" i="1" dirty="0" smtClean="0">
              <a:solidFill>
                <a:schemeClr val="tx1"/>
              </a:solidFill>
            </a:endParaRPr>
          </a:p>
          <a:p>
            <a:pPr marL="0" indent="0" algn="ctr" fontAlgn="auto">
              <a:spcAft>
                <a:spcPts val="0"/>
              </a:spcAft>
              <a:buFont typeface="Symbol" pitchFamily="18" charset="2"/>
              <a:buNone/>
              <a:defRPr/>
            </a:pPr>
            <a:endParaRPr lang="en-US" sz="2800" b="1" i="1" dirty="0" smtClean="0">
              <a:solidFill>
                <a:schemeClr val="tx1"/>
              </a:solidFill>
            </a:endParaRPr>
          </a:p>
          <a:p>
            <a:pPr marL="274320" indent="-274320" fontAlgn="auto">
              <a:spcAft>
                <a:spcPts val="0"/>
              </a:spcAft>
              <a:buFont typeface="Wingdings" pitchFamily="2" charset="2"/>
              <a:buChar char="v"/>
              <a:defRPr/>
            </a:pPr>
            <a:r>
              <a:rPr lang="en-US" sz="2800" dirty="0" smtClean="0">
                <a:solidFill>
                  <a:schemeClr val="tx1"/>
                </a:solidFill>
              </a:rPr>
              <a:t> </a:t>
            </a:r>
            <a:r>
              <a:rPr lang="bg-BG" sz="2800" dirty="0" smtClean="0">
                <a:solidFill>
                  <a:schemeClr val="tx1"/>
                </a:solidFill>
              </a:rPr>
              <a:t>Избройте всички научни степени, лицензи и сертификати </a:t>
            </a:r>
            <a:r>
              <a:rPr lang="en-US" sz="2800" dirty="0" smtClean="0">
                <a:solidFill>
                  <a:schemeClr val="tx1"/>
                </a:solidFill>
              </a:rPr>
              <a:t> </a:t>
            </a:r>
          </a:p>
          <a:p>
            <a:pPr marL="0" indent="0" fontAlgn="auto">
              <a:spcAft>
                <a:spcPts val="0"/>
              </a:spcAft>
              <a:buFont typeface="Symbol" pitchFamily="18" charset="2"/>
              <a:buNone/>
              <a:defRPr/>
            </a:pPr>
            <a:r>
              <a:rPr lang="en-US" sz="2800" dirty="0" smtClean="0">
                <a:solidFill>
                  <a:schemeClr val="tx1"/>
                </a:solidFill>
              </a:rPr>
              <a:t> </a:t>
            </a:r>
          </a:p>
          <a:p>
            <a:pPr marL="274320" indent="-274320" fontAlgn="auto">
              <a:spcAft>
                <a:spcPts val="0"/>
              </a:spcAft>
              <a:buFont typeface="Wingdings" pitchFamily="2" charset="2"/>
              <a:buChar char="v"/>
              <a:defRPr/>
            </a:pPr>
            <a:r>
              <a:rPr lang="en-US" sz="2800" dirty="0" smtClean="0">
                <a:solidFill>
                  <a:schemeClr val="tx1"/>
                </a:solidFill>
              </a:rPr>
              <a:t> </a:t>
            </a:r>
            <a:r>
              <a:rPr lang="bg-BG" sz="2800" dirty="0" smtClean="0">
                <a:solidFill>
                  <a:schemeClr val="tx1"/>
                </a:solidFill>
              </a:rPr>
              <a:t>Осигурете официално копие, ако е възможно или списък на съответните курсове </a:t>
            </a:r>
            <a:endParaRPr lang="bg-BG" sz="2800" dirty="0">
              <a:solidFill>
                <a:schemeClr val="tx1"/>
              </a:solidFill>
            </a:endParaRPr>
          </a:p>
        </p:txBody>
      </p:sp>
      <p:sp>
        <p:nvSpPr>
          <p:cNvPr id="3" name="Title 2"/>
          <p:cNvSpPr>
            <a:spLocks noGrp="1"/>
          </p:cNvSpPr>
          <p:nvPr>
            <p:ph type="title"/>
          </p:nvPr>
        </p:nvSpPr>
        <p:spPr/>
        <p:txBody>
          <a:bodyPr rtlCol="0">
            <a:normAutofit fontScale="90000"/>
          </a:bodyPr>
          <a:lstStyle/>
          <a:p>
            <a:pPr fontAlgn="auto">
              <a:spcAft>
                <a:spcPts val="0"/>
              </a:spcAft>
              <a:defRPr/>
            </a:pPr>
            <a:r>
              <a:rPr lang="bg-BG" b="1" dirty="0" smtClean="0">
                <a:solidFill>
                  <a:schemeClr val="tx1"/>
                </a:solidFill>
              </a:rPr>
              <a:t>Стъпки за направа на добро портфолио </a:t>
            </a:r>
            <a:endParaRPr lang="bg-BG"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1773238"/>
            <a:ext cx="8424862" cy="4751387"/>
          </a:xfrm>
        </p:spPr>
        <p:txBody>
          <a:bodyPr rtlCol="0">
            <a:normAutofit/>
          </a:bodyPr>
          <a:lstStyle/>
          <a:p>
            <a:pPr marL="0" indent="0" algn="ctr" fontAlgn="auto">
              <a:spcAft>
                <a:spcPts val="0"/>
              </a:spcAft>
              <a:buFont typeface="Symbol" pitchFamily="18" charset="2"/>
              <a:buNone/>
              <a:defRPr/>
            </a:pPr>
            <a:endParaRPr lang="en-US" sz="2800" b="1" i="1" dirty="0" smtClean="0">
              <a:solidFill>
                <a:schemeClr val="tx1"/>
              </a:solidFill>
            </a:endParaRPr>
          </a:p>
          <a:p>
            <a:pPr marL="0" indent="0" algn="ctr" fontAlgn="auto">
              <a:spcAft>
                <a:spcPts val="0"/>
              </a:spcAft>
              <a:buFont typeface="Symbol" pitchFamily="18" charset="2"/>
              <a:buNone/>
              <a:defRPr/>
            </a:pPr>
            <a:r>
              <a:rPr lang="bg-BG" sz="2800" b="1" i="1" dirty="0" smtClean="0">
                <a:solidFill>
                  <a:schemeClr val="tx1"/>
                </a:solidFill>
              </a:rPr>
              <a:t>Осигурете документни доказателства за всичко, което сте реализирали </a:t>
            </a:r>
            <a:endParaRPr lang="en-US" sz="2800" b="1" i="1" dirty="0" smtClean="0">
              <a:solidFill>
                <a:schemeClr val="tx1"/>
              </a:solidFill>
            </a:endParaRPr>
          </a:p>
          <a:p>
            <a:pPr marL="0" indent="0" fontAlgn="auto">
              <a:spcAft>
                <a:spcPts val="0"/>
              </a:spcAft>
              <a:buFont typeface="Symbol" pitchFamily="18" charset="2"/>
              <a:buNone/>
              <a:defRPr/>
            </a:pPr>
            <a:endParaRPr lang="en-US" sz="2800" dirty="0" smtClean="0">
              <a:solidFill>
                <a:schemeClr val="tx1"/>
              </a:solidFill>
            </a:endParaRPr>
          </a:p>
          <a:p>
            <a:pPr marL="274320" indent="-274320" fontAlgn="auto">
              <a:spcAft>
                <a:spcPts val="0"/>
              </a:spcAft>
              <a:defRPr/>
            </a:pPr>
            <a:r>
              <a:rPr lang="bg-BG" sz="2800" dirty="0" smtClean="0">
                <a:solidFill>
                  <a:schemeClr val="tx1"/>
                </a:solidFill>
              </a:rPr>
              <a:t>Ако има статия описваща ваша работа задължително я включете </a:t>
            </a:r>
            <a:r>
              <a:rPr lang="en-US" sz="2800" dirty="0" smtClean="0">
                <a:solidFill>
                  <a:schemeClr val="tx1"/>
                </a:solidFill>
              </a:rPr>
              <a:t> </a:t>
            </a:r>
            <a:endParaRPr lang="bg-BG" sz="2800" dirty="0">
              <a:solidFill>
                <a:schemeClr val="tx1"/>
              </a:solidFill>
            </a:endParaRPr>
          </a:p>
        </p:txBody>
      </p:sp>
      <p:sp>
        <p:nvSpPr>
          <p:cNvPr id="3" name="Title 2"/>
          <p:cNvSpPr>
            <a:spLocks noGrp="1"/>
          </p:cNvSpPr>
          <p:nvPr>
            <p:ph type="title"/>
          </p:nvPr>
        </p:nvSpPr>
        <p:spPr/>
        <p:txBody>
          <a:bodyPr rtlCol="0">
            <a:normAutofit fontScale="90000"/>
          </a:bodyPr>
          <a:lstStyle/>
          <a:p>
            <a:pPr fontAlgn="auto">
              <a:spcAft>
                <a:spcPts val="0"/>
              </a:spcAft>
              <a:defRPr/>
            </a:pPr>
            <a:r>
              <a:rPr lang="bg-BG" b="1" dirty="0" smtClean="0">
                <a:solidFill>
                  <a:schemeClr val="tx1"/>
                </a:solidFill>
              </a:rPr>
              <a:t>Стърки за направа на добро портфолио </a:t>
            </a:r>
            <a:endParaRPr lang="bg-BG"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ontent Placeholder 1"/>
          <p:cNvSpPr>
            <a:spLocks noGrp="1"/>
          </p:cNvSpPr>
          <p:nvPr>
            <p:ph idx="1"/>
          </p:nvPr>
        </p:nvSpPr>
        <p:spPr>
          <a:xfrm>
            <a:off x="395288" y="1773238"/>
            <a:ext cx="8424862" cy="4751387"/>
          </a:xfrm>
        </p:spPr>
        <p:txBody>
          <a:bodyPr/>
          <a:lstStyle/>
          <a:p>
            <a:r>
              <a:rPr lang="bg-BG" sz="2800" smtClean="0">
                <a:solidFill>
                  <a:schemeClr val="tx1"/>
                </a:solidFill>
              </a:rPr>
              <a:t>По-малко надежеден и верен метод за оценка в сравнение с други методи, оценяващи качествата (например резултати от тест)                                                    </a:t>
            </a:r>
            <a:r>
              <a:rPr lang="en-US" sz="2800" smtClean="0">
                <a:solidFill>
                  <a:schemeClr val="tx1"/>
                </a:solidFill>
              </a:rPr>
              <a:t> </a:t>
            </a:r>
          </a:p>
          <a:p>
            <a:r>
              <a:rPr lang="en-US" sz="2800" smtClean="0">
                <a:solidFill>
                  <a:schemeClr val="tx1"/>
                </a:solidFill>
              </a:rPr>
              <a:t> </a:t>
            </a:r>
            <a:r>
              <a:rPr lang="bg-BG" sz="2800" smtClean="0">
                <a:solidFill>
                  <a:schemeClr val="tx1"/>
                </a:solidFill>
              </a:rPr>
              <a:t>Отнема много време за подготовка и оценка на съдържанието </a:t>
            </a:r>
          </a:p>
          <a:p>
            <a:r>
              <a:rPr lang="en-US" sz="2800" smtClean="0">
                <a:solidFill>
                  <a:schemeClr val="tx1"/>
                </a:solidFill>
              </a:rPr>
              <a:t> </a:t>
            </a:r>
            <a:r>
              <a:rPr lang="bg-BG" sz="2800" smtClean="0">
                <a:solidFill>
                  <a:schemeClr val="tx1"/>
                </a:solidFill>
              </a:rPr>
              <a:t>На първо място  често е доста трудно и неабичайно да се формулират критериите за оценка, така че портфолиото да не се превърне в сборник на реализирани проекти или албум с мостри   </a:t>
            </a:r>
          </a:p>
        </p:txBody>
      </p:sp>
      <p:sp>
        <p:nvSpPr>
          <p:cNvPr id="3" name="Title 2"/>
          <p:cNvSpPr>
            <a:spLocks noGrp="1"/>
          </p:cNvSpPr>
          <p:nvPr>
            <p:ph type="title"/>
          </p:nvPr>
        </p:nvSpPr>
        <p:spPr/>
        <p:txBody>
          <a:bodyPr rtlCol="0">
            <a:normAutofit fontScale="90000"/>
          </a:bodyPr>
          <a:lstStyle/>
          <a:p>
            <a:pPr fontAlgn="auto">
              <a:spcAft>
                <a:spcPts val="0"/>
              </a:spcAft>
              <a:defRPr/>
            </a:pPr>
            <a:r>
              <a:rPr lang="bg-BG" b="1" i="1" dirty="0" smtClean="0">
                <a:solidFill>
                  <a:schemeClr val="tx1"/>
                </a:solidFill>
              </a:rPr>
              <a:t>Недостатъци при използването на портфолио </a:t>
            </a:r>
            <a:endParaRPr lang="bg-BG"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1773238"/>
            <a:ext cx="8424862" cy="4751387"/>
          </a:xfrm>
        </p:spPr>
        <p:txBody>
          <a:bodyPr rtlCol="0">
            <a:normAutofit fontScale="92500"/>
          </a:bodyPr>
          <a:lstStyle/>
          <a:p>
            <a:pPr marL="274320" indent="-274320" fontAlgn="auto">
              <a:spcAft>
                <a:spcPts val="0"/>
              </a:spcAft>
              <a:defRPr/>
            </a:pPr>
            <a:r>
              <a:rPr lang="bg-BG" sz="2800" dirty="0" smtClean="0">
                <a:solidFill>
                  <a:schemeClr val="tx1"/>
                </a:solidFill>
              </a:rPr>
              <a:t>Позволява да се видят силните страни и уникалността на обучаемия, групата или общността </a:t>
            </a:r>
            <a:r>
              <a:rPr lang="en-US" sz="2800" dirty="0" smtClean="0">
                <a:solidFill>
                  <a:schemeClr val="tx1"/>
                </a:solidFill>
              </a:rPr>
              <a:t> </a:t>
            </a:r>
            <a:endParaRPr lang="bg-BG" sz="2800" dirty="0">
              <a:solidFill>
                <a:schemeClr val="tx1"/>
              </a:solidFill>
            </a:endParaRPr>
          </a:p>
          <a:p>
            <a:pPr marL="274320" indent="-274320" fontAlgn="auto">
              <a:spcAft>
                <a:spcPts val="0"/>
              </a:spcAft>
              <a:defRPr/>
            </a:pPr>
            <a:r>
              <a:rPr lang="en-US" sz="2800" dirty="0">
                <a:solidFill>
                  <a:schemeClr val="tx1"/>
                </a:solidFill>
              </a:rPr>
              <a:t> </a:t>
            </a:r>
            <a:r>
              <a:rPr lang="bg-BG" sz="2800" dirty="0" smtClean="0">
                <a:solidFill>
                  <a:schemeClr val="tx1"/>
                </a:solidFill>
              </a:rPr>
              <a:t>Осигурява база за планиране и може да се използва като специфичен инструмент за комуникация</a:t>
            </a:r>
            <a:endParaRPr lang="en-US" sz="2800" dirty="0" smtClean="0">
              <a:solidFill>
                <a:schemeClr val="tx1"/>
              </a:solidFill>
            </a:endParaRPr>
          </a:p>
          <a:p>
            <a:pPr marL="274320" indent="-274320" fontAlgn="auto">
              <a:spcAft>
                <a:spcPts val="0"/>
              </a:spcAft>
              <a:defRPr/>
            </a:pPr>
            <a:r>
              <a:rPr lang="bg-BG" sz="2800" dirty="0" smtClean="0">
                <a:solidFill>
                  <a:schemeClr val="tx1"/>
                </a:solidFill>
              </a:rPr>
              <a:t>Дава възможност за оценка на допълнителни аспекти по дейността, като покрива голям периметър от знания и информация </a:t>
            </a:r>
            <a:endParaRPr lang="en-US" sz="2800" dirty="0" smtClean="0">
              <a:solidFill>
                <a:schemeClr val="tx1"/>
              </a:solidFill>
            </a:endParaRPr>
          </a:p>
          <a:p>
            <a:pPr marL="274320" indent="-274320" fontAlgn="auto">
              <a:spcAft>
                <a:spcPts val="0"/>
              </a:spcAft>
              <a:defRPr/>
            </a:pPr>
            <a:r>
              <a:rPr lang="bg-BG" sz="2800" dirty="0" smtClean="0">
                <a:solidFill>
                  <a:schemeClr val="tx1"/>
                </a:solidFill>
              </a:rPr>
              <a:t>Дава възможност и на обучителя и на обучаемия да наблюдават и записват ръста на знанията, уменията и заложбите </a:t>
            </a:r>
            <a:endParaRPr lang="bg-BG" sz="2800" dirty="0">
              <a:solidFill>
                <a:schemeClr val="tx1"/>
              </a:solidFill>
            </a:endParaRPr>
          </a:p>
        </p:txBody>
      </p:sp>
      <p:sp>
        <p:nvSpPr>
          <p:cNvPr id="3" name="Title 2"/>
          <p:cNvSpPr>
            <a:spLocks noGrp="1"/>
          </p:cNvSpPr>
          <p:nvPr>
            <p:ph type="title"/>
          </p:nvPr>
        </p:nvSpPr>
        <p:spPr/>
        <p:txBody>
          <a:bodyPr rtlCol="0">
            <a:normAutofit fontScale="90000"/>
          </a:bodyPr>
          <a:lstStyle/>
          <a:p>
            <a:pPr fontAlgn="auto">
              <a:spcAft>
                <a:spcPts val="0"/>
              </a:spcAft>
              <a:defRPr/>
            </a:pPr>
            <a:r>
              <a:rPr lang="bg-BG" b="1" i="1" dirty="0" smtClean="0">
                <a:solidFill>
                  <a:schemeClr val="tx1"/>
                </a:solidFill>
              </a:rPr>
              <a:t>Преимущества от използването на портфолио </a:t>
            </a:r>
            <a:endParaRPr lang="bg-BG"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ontent Placeholder 1"/>
          <p:cNvSpPr>
            <a:spLocks noGrp="1"/>
          </p:cNvSpPr>
          <p:nvPr>
            <p:ph idx="1"/>
          </p:nvPr>
        </p:nvSpPr>
        <p:spPr>
          <a:xfrm>
            <a:off x="395288" y="1484313"/>
            <a:ext cx="8424862" cy="5040312"/>
          </a:xfrm>
        </p:spPr>
        <p:txBody>
          <a:bodyPr/>
          <a:lstStyle/>
          <a:p>
            <a:endParaRPr lang="en-US" sz="2800" smtClean="0">
              <a:solidFill>
                <a:schemeClr val="tx1"/>
              </a:solidFill>
            </a:endParaRPr>
          </a:p>
          <a:p>
            <a:r>
              <a:rPr lang="bg-BG" sz="2800" smtClean="0">
                <a:solidFill>
                  <a:schemeClr val="tx1"/>
                </a:solidFill>
              </a:rPr>
              <a:t>Създава разбираемост на учебния процес, насърчава мотивацията за обучение, </a:t>
            </a:r>
            <a:r>
              <a:rPr lang="en-US" sz="2800" smtClean="0">
                <a:solidFill>
                  <a:schemeClr val="tx1"/>
                </a:solidFill>
              </a:rPr>
              <a:t> </a:t>
            </a:r>
            <a:r>
              <a:rPr lang="bg-BG" sz="2800" smtClean="0">
                <a:solidFill>
                  <a:schemeClr val="tx1"/>
                </a:solidFill>
              </a:rPr>
              <a:t>усилва  усещането за постигане па поставените цели и подчертава какво е било научено </a:t>
            </a:r>
            <a:r>
              <a:rPr lang="en-US" sz="2800" smtClean="0">
                <a:solidFill>
                  <a:schemeClr val="tx1"/>
                </a:solidFill>
              </a:rPr>
              <a:t> </a:t>
            </a:r>
            <a:endParaRPr lang="bg-BG" sz="2800" smtClean="0">
              <a:solidFill>
                <a:schemeClr val="tx1"/>
              </a:solidFill>
            </a:endParaRPr>
          </a:p>
          <a:p>
            <a:r>
              <a:rPr lang="bg-BG" sz="2800" smtClean="0">
                <a:solidFill>
                  <a:schemeClr val="tx1"/>
                </a:solidFill>
              </a:rPr>
              <a:t>Дава възможност на обучаемият за самооценка </a:t>
            </a:r>
          </a:p>
          <a:p>
            <a:r>
              <a:rPr lang="bg-BG" sz="2800" smtClean="0">
                <a:solidFill>
                  <a:schemeClr val="tx1"/>
                </a:solidFill>
              </a:rPr>
              <a:t>Дава възможност на обучителя да осигури на обучаемия дългосрочна обратна връзка </a:t>
            </a:r>
          </a:p>
          <a:p>
            <a:r>
              <a:rPr lang="bg-BG" sz="2800" smtClean="0">
                <a:solidFill>
                  <a:schemeClr val="tx1"/>
                </a:solidFill>
              </a:rPr>
              <a:t>Предоставя автентична възможност за демонстрация на умения и реализации </a:t>
            </a:r>
            <a:endParaRPr lang="bg-BG" sz="2800" smtClean="0"/>
          </a:p>
        </p:txBody>
      </p:sp>
      <p:sp>
        <p:nvSpPr>
          <p:cNvPr id="3" name="Title 2"/>
          <p:cNvSpPr>
            <a:spLocks noGrp="1"/>
          </p:cNvSpPr>
          <p:nvPr>
            <p:ph type="title"/>
          </p:nvPr>
        </p:nvSpPr>
        <p:spPr/>
        <p:txBody>
          <a:bodyPr rtlCol="0">
            <a:normAutofit fontScale="90000"/>
          </a:bodyPr>
          <a:lstStyle/>
          <a:p>
            <a:pPr fontAlgn="auto">
              <a:spcAft>
                <a:spcPts val="0"/>
              </a:spcAft>
              <a:defRPr/>
            </a:pPr>
            <a:r>
              <a:rPr lang="bg-BG" b="1" i="1" dirty="0" smtClean="0">
                <a:solidFill>
                  <a:schemeClr val="tx1"/>
                </a:solidFill>
              </a:rPr>
              <a:t>Преимущества от използването на портфолио </a:t>
            </a:r>
            <a:endParaRPr lang="bg-BG"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ontent Placeholder 1"/>
          <p:cNvSpPr>
            <a:spLocks noGrp="1"/>
          </p:cNvSpPr>
          <p:nvPr>
            <p:ph idx="1"/>
          </p:nvPr>
        </p:nvSpPr>
        <p:spPr>
          <a:xfrm>
            <a:off x="395288" y="1484313"/>
            <a:ext cx="8424862" cy="5040312"/>
          </a:xfrm>
        </p:spPr>
        <p:txBody>
          <a:bodyPr/>
          <a:lstStyle/>
          <a:p>
            <a:endParaRPr lang="en-US" sz="2800" smtClean="0">
              <a:solidFill>
                <a:schemeClr val="tx1"/>
              </a:solidFill>
            </a:endParaRPr>
          </a:p>
          <a:p>
            <a:r>
              <a:rPr lang="bg-BG" sz="2800" smtClean="0">
                <a:solidFill>
                  <a:schemeClr val="tx1"/>
                </a:solidFill>
              </a:rPr>
              <a:t>Обратната връзка е процес даващ индивидуална или групова  информация за хода на обучението </a:t>
            </a:r>
            <a:endParaRPr lang="en-US" sz="2800" smtClean="0">
              <a:solidFill>
                <a:schemeClr val="tx1"/>
              </a:solidFill>
            </a:endParaRPr>
          </a:p>
          <a:p>
            <a:endParaRPr lang="en-US" sz="2800" smtClean="0">
              <a:solidFill>
                <a:schemeClr val="tx1"/>
              </a:solidFill>
            </a:endParaRPr>
          </a:p>
          <a:p>
            <a:r>
              <a:rPr lang="bg-BG" sz="2800" smtClean="0">
                <a:solidFill>
                  <a:schemeClr val="tx1"/>
                </a:solidFill>
              </a:rPr>
              <a:t>Обратната връзка може да се осъществява както писмено така и устно </a:t>
            </a:r>
            <a:endParaRPr lang="en-US" sz="2800" i="1" smtClean="0">
              <a:solidFill>
                <a:schemeClr val="tx1"/>
              </a:solidFill>
            </a:endParaRPr>
          </a:p>
          <a:p>
            <a:endParaRPr lang="en-US" sz="2800" i="1" smtClean="0">
              <a:solidFill>
                <a:schemeClr val="tx1"/>
              </a:solidFill>
            </a:endParaRPr>
          </a:p>
          <a:p>
            <a:r>
              <a:rPr lang="bg-BG" sz="2800" smtClean="0">
                <a:solidFill>
                  <a:schemeClr val="tx1"/>
                </a:solidFill>
              </a:rPr>
              <a:t>Обратната връзка може да бъде формална или неформална процедура </a:t>
            </a:r>
            <a:endParaRPr lang="bg-BG" sz="2800" smtClean="0"/>
          </a:p>
        </p:txBody>
      </p:sp>
      <p:sp>
        <p:nvSpPr>
          <p:cNvPr id="3" name="Title 2"/>
          <p:cNvSpPr>
            <a:spLocks noGrp="1"/>
          </p:cNvSpPr>
          <p:nvPr>
            <p:ph type="title"/>
          </p:nvPr>
        </p:nvSpPr>
        <p:spPr/>
        <p:txBody>
          <a:bodyPr rtlCol="0">
            <a:normAutofit fontScale="90000"/>
          </a:bodyPr>
          <a:lstStyle/>
          <a:p>
            <a:pPr fontAlgn="auto">
              <a:spcAft>
                <a:spcPts val="0"/>
              </a:spcAft>
              <a:defRPr/>
            </a:pPr>
            <a:r>
              <a:rPr lang="bg-BG" b="1" i="1" dirty="0" smtClean="0">
                <a:solidFill>
                  <a:schemeClr val="tx1"/>
                </a:solidFill>
              </a:rPr>
              <a:t>Даване и получавене на  обратна връзка </a:t>
            </a:r>
            <a:r>
              <a:rPr lang="en-GB" dirty="0" smtClean="0">
                <a:solidFill>
                  <a:schemeClr val="tx1"/>
                </a:solidFill>
              </a:rPr>
              <a:t> </a:t>
            </a:r>
            <a:endParaRPr lang="bg-BG"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338138"/>
            <a:ext cx="8229600" cy="1074737"/>
          </a:xfrm>
        </p:spPr>
        <p:txBody>
          <a:bodyPr/>
          <a:lstStyle/>
          <a:p>
            <a:r>
              <a:rPr lang="bg-BG" sz="3600" smtClean="0">
                <a:solidFill>
                  <a:schemeClr val="tx1"/>
                </a:solidFill>
              </a:rPr>
              <a:t>Модул</a:t>
            </a:r>
            <a:r>
              <a:rPr lang="en-GB" sz="3600" smtClean="0">
                <a:solidFill>
                  <a:schemeClr val="tx1"/>
                </a:solidFill>
              </a:rPr>
              <a:t> IV: </a:t>
            </a:r>
            <a:r>
              <a:rPr lang="bg-BG" sz="3600" smtClean="0">
                <a:solidFill>
                  <a:schemeClr val="tx1"/>
                </a:solidFill>
              </a:rPr>
              <a:t>Цел</a:t>
            </a:r>
          </a:p>
        </p:txBody>
      </p:sp>
      <p:graphicFrame>
        <p:nvGraphicFramePr>
          <p:cNvPr id="5" name="Diagram 4"/>
          <p:cNvGraphicFramePr/>
          <p:nvPr/>
        </p:nvGraphicFramePr>
        <p:xfrm>
          <a:off x="323528" y="1268760"/>
          <a:ext cx="8640960" cy="4856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1484313"/>
            <a:ext cx="8424862" cy="5040312"/>
          </a:xfrm>
        </p:spPr>
        <p:txBody>
          <a:bodyPr rtlCol="0">
            <a:normAutofit/>
          </a:bodyPr>
          <a:lstStyle/>
          <a:p>
            <a:pPr marL="274320" indent="-274320" fontAlgn="auto">
              <a:spcAft>
                <a:spcPts val="0"/>
              </a:spcAft>
              <a:defRPr/>
            </a:pPr>
            <a:endParaRPr lang="en-US" sz="2800" dirty="0" smtClean="0">
              <a:solidFill>
                <a:schemeClr val="tx1"/>
              </a:solidFill>
            </a:endParaRPr>
          </a:p>
          <a:p>
            <a:pPr marL="274320" indent="-274320" fontAlgn="auto">
              <a:spcAft>
                <a:spcPts val="0"/>
              </a:spcAft>
              <a:defRPr/>
            </a:pPr>
            <a:r>
              <a:rPr lang="bg-BG" sz="2800" dirty="0" smtClean="0">
                <a:solidFill>
                  <a:schemeClr val="tx1"/>
                </a:solidFill>
              </a:rPr>
              <a:t>За получавене на обратна информация, може </a:t>
            </a:r>
            <a:r>
              <a:rPr lang="bg-BG" sz="2800" dirty="0">
                <a:solidFill>
                  <a:schemeClr val="tx1"/>
                </a:solidFill>
              </a:rPr>
              <a:t>да бъдат изполвани </a:t>
            </a:r>
            <a:r>
              <a:rPr lang="bg-BG" sz="2800" dirty="0" smtClean="0">
                <a:solidFill>
                  <a:schemeClr val="tx1"/>
                </a:solidFill>
              </a:rPr>
              <a:t>стандартни </a:t>
            </a:r>
            <a:r>
              <a:rPr lang="bg-BG" sz="2800" dirty="0">
                <a:solidFill>
                  <a:schemeClr val="tx1"/>
                </a:solidFill>
              </a:rPr>
              <a:t>въпросници </a:t>
            </a:r>
            <a:endParaRPr lang="en-US" sz="2800" dirty="0" smtClean="0">
              <a:solidFill>
                <a:schemeClr val="tx1"/>
              </a:solidFill>
            </a:endParaRPr>
          </a:p>
          <a:p>
            <a:pPr marL="0" indent="0" fontAlgn="auto">
              <a:spcAft>
                <a:spcPts val="0"/>
              </a:spcAft>
              <a:buFont typeface="Symbol" pitchFamily="18" charset="2"/>
              <a:buNone/>
              <a:defRPr/>
            </a:pPr>
            <a:endParaRPr lang="en-US" sz="2800" dirty="0" smtClean="0">
              <a:solidFill>
                <a:schemeClr val="tx1"/>
              </a:solidFill>
            </a:endParaRPr>
          </a:p>
          <a:p>
            <a:pPr marL="274320" indent="-274320" fontAlgn="auto">
              <a:spcAft>
                <a:spcPts val="0"/>
              </a:spcAft>
              <a:defRPr/>
            </a:pPr>
            <a:r>
              <a:rPr lang="bg-BG" sz="2800" dirty="0" smtClean="0">
                <a:solidFill>
                  <a:schemeClr val="tx1"/>
                </a:solidFill>
              </a:rPr>
              <a:t>По-обективна обратна връзка се получава при словестно общуване (въпросите могат да бъдат написани на дъската, а обучаемите  да ги дискутират в групи) </a:t>
            </a:r>
            <a:r>
              <a:rPr lang="en-US" sz="2800" dirty="0" smtClean="0">
                <a:solidFill>
                  <a:schemeClr val="tx1"/>
                </a:solidFill>
              </a:rPr>
              <a:t> </a:t>
            </a:r>
            <a:endParaRPr lang="bg-BG" sz="2800" dirty="0">
              <a:solidFill>
                <a:schemeClr val="tx1"/>
              </a:solidFill>
            </a:endParaRPr>
          </a:p>
        </p:txBody>
      </p:sp>
      <p:sp>
        <p:nvSpPr>
          <p:cNvPr id="3" name="Title 2"/>
          <p:cNvSpPr>
            <a:spLocks noGrp="1"/>
          </p:cNvSpPr>
          <p:nvPr>
            <p:ph type="title"/>
          </p:nvPr>
        </p:nvSpPr>
        <p:spPr/>
        <p:txBody>
          <a:bodyPr rtlCol="0">
            <a:normAutofit fontScale="90000"/>
          </a:bodyPr>
          <a:lstStyle/>
          <a:p>
            <a:pPr fontAlgn="auto">
              <a:spcAft>
                <a:spcPts val="0"/>
              </a:spcAft>
              <a:defRPr/>
            </a:pPr>
            <a:r>
              <a:rPr lang="bg-BG" b="1" i="1" dirty="0" smtClean="0">
                <a:solidFill>
                  <a:schemeClr val="tx1"/>
                </a:solidFill>
              </a:rPr>
              <a:t>Даване и получаване на обратна връзка </a:t>
            </a:r>
            <a:r>
              <a:rPr lang="en-GB" dirty="0" smtClean="0">
                <a:solidFill>
                  <a:schemeClr val="tx1"/>
                </a:solidFill>
              </a:rPr>
              <a:t> </a:t>
            </a:r>
            <a:endParaRPr lang="bg-BG"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1484313"/>
            <a:ext cx="8424862" cy="5040312"/>
          </a:xfrm>
        </p:spPr>
        <p:txBody>
          <a:bodyPr rtlCol="0">
            <a:normAutofit/>
          </a:bodyPr>
          <a:lstStyle/>
          <a:p>
            <a:pPr marL="0" indent="0" fontAlgn="auto">
              <a:spcAft>
                <a:spcPts val="0"/>
              </a:spcAft>
              <a:buFont typeface="Symbol" pitchFamily="18" charset="2"/>
              <a:buNone/>
              <a:defRPr/>
            </a:pPr>
            <a:r>
              <a:rPr lang="bg-BG" sz="2800" dirty="0" smtClean="0">
                <a:solidFill>
                  <a:schemeClr val="tx1"/>
                </a:solidFill>
              </a:rPr>
              <a:t>Трябва да бъде основана на обучителската: </a:t>
            </a:r>
            <a:endParaRPr lang="bg-BG" sz="2800" dirty="0">
              <a:solidFill>
                <a:schemeClr val="tx1"/>
              </a:solidFill>
            </a:endParaRPr>
          </a:p>
          <a:p>
            <a:pPr marL="274320" indent="-274320" fontAlgn="auto">
              <a:spcAft>
                <a:spcPts val="0"/>
              </a:spcAft>
              <a:defRPr/>
            </a:pPr>
            <a:r>
              <a:rPr lang="bg-BG" sz="2800" i="1" dirty="0">
                <a:solidFill>
                  <a:schemeClr val="tx1"/>
                </a:solidFill>
              </a:rPr>
              <a:t>Ч</a:t>
            </a:r>
            <a:r>
              <a:rPr lang="bg-BG" sz="2800" i="1" dirty="0" smtClean="0">
                <a:solidFill>
                  <a:schemeClr val="tx1"/>
                </a:solidFill>
              </a:rPr>
              <a:t>увствителност</a:t>
            </a:r>
            <a:endParaRPr lang="en-US" sz="2800" dirty="0" smtClean="0">
              <a:solidFill>
                <a:schemeClr val="tx1"/>
              </a:solidFill>
            </a:endParaRPr>
          </a:p>
          <a:p>
            <a:pPr marL="274320" indent="-274320" fontAlgn="auto">
              <a:spcAft>
                <a:spcPts val="0"/>
              </a:spcAft>
              <a:defRPr/>
            </a:pPr>
            <a:endParaRPr lang="en-US" sz="2800" dirty="0" smtClean="0">
              <a:solidFill>
                <a:schemeClr val="tx1"/>
              </a:solidFill>
            </a:endParaRPr>
          </a:p>
          <a:p>
            <a:pPr marL="274320" indent="-274320" fontAlgn="auto">
              <a:spcAft>
                <a:spcPts val="0"/>
              </a:spcAft>
              <a:defRPr/>
            </a:pPr>
            <a:r>
              <a:rPr lang="bg-BG" sz="2800" i="1" dirty="0" smtClean="0">
                <a:solidFill>
                  <a:schemeClr val="tx1"/>
                </a:solidFill>
              </a:rPr>
              <a:t>Самоконтрол </a:t>
            </a:r>
            <a:endParaRPr lang="en-US" sz="2800" i="1" dirty="0" smtClean="0">
              <a:solidFill>
                <a:schemeClr val="tx1"/>
              </a:solidFill>
            </a:endParaRPr>
          </a:p>
          <a:p>
            <a:pPr marL="0" indent="0" fontAlgn="auto">
              <a:spcAft>
                <a:spcPts val="0"/>
              </a:spcAft>
              <a:buFont typeface="Symbol" pitchFamily="18" charset="2"/>
              <a:buNone/>
              <a:defRPr/>
            </a:pPr>
            <a:endParaRPr lang="bg-BG" sz="2800" dirty="0">
              <a:solidFill>
                <a:schemeClr val="tx1"/>
              </a:solidFill>
            </a:endParaRPr>
          </a:p>
          <a:p>
            <a:pPr marL="274320" indent="-274320" fontAlgn="auto">
              <a:spcAft>
                <a:spcPts val="0"/>
              </a:spcAft>
              <a:defRPr/>
            </a:pPr>
            <a:r>
              <a:rPr lang="bg-BG" sz="2800" i="1" dirty="0" smtClean="0">
                <a:solidFill>
                  <a:schemeClr val="tx1"/>
                </a:solidFill>
              </a:rPr>
              <a:t>Специфика </a:t>
            </a:r>
            <a:endParaRPr lang="en-US" sz="2800" i="1" dirty="0" smtClean="0">
              <a:solidFill>
                <a:schemeClr val="tx1"/>
              </a:solidFill>
            </a:endParaRPr>
          </a:p>
          <a:p>
            <a:pPr marL="0" indent="0" fontAlgn="auto">
              <a:spcAft>
                <a:spcPts val="0"/>
              </a:spcAft>
              <a:buFont typeface="Symbol" pitchFamily="18" charset="2"/>
              <a:buNone/>
              <a:defRPr/>
            </a:pPr>
            <a:endParaRPr lang="bg-BG" sz="2800" dirty="0">
              <a:solidFill>
                <a:schemeClr val="tx1"/>
              </a:solidFill>
            </a:endParaRPr>
          </a:p>
          <a:p>
            <a:pPr marL="274320" indent="-274320" fontAlgn="auto">
              <a:spcAft>
                <a:spcPts val="0"/>
              </a:spcAft>
              <a:defRPr/>
            </a:pPr>
            <a:r>
              <a:rPr lang="bg-BG" sz="2800" i="1" dirty="0" smtClean="0">
                <a:solidFill>
                  <a:schemeClr val="tx1"/>
                </a:solidFill>
              </a:rPr>
              <a:t>Абсолютна честност </a:t>
            </a:r>
            <a:endParaRPr lang="bg-BG" sz="2800" dirty="0">
              <a:solidFill>
                <a:schemeClr val="tx1"/>
              </a:solidFill>
            </a:endParaRPr>
          </a:p>
        </p:txBody>
      </p:sp>
      <p:sp>
        <p:nvSpPr>
          <p:cNvPr id="3" name="Title 2"/>
          <p:cNvSpPr>
            <a:spLocks noGrp="1"/>
          </p:cNvSpPr>
          <p:nvPr>
            <p:ph type="title"/>
          </p:nvPr>
        </p:nvSpPr>
        <p:spPr/>
        <p:txBody>
          <a:bodyPr rtlCol="0">
            <a:normAutofit fontScale="90000"/>
          </a:bodyPr>
          <a:lstStyle/>
          <a:p>
            <a:pPr fontAlgn="auto">
              <a:spcAft>
                <a:spcPts val="0"/>
              </a:spcAft>
              <a:defRPr/>
            </a:pPr>
            <a:r>
              <a:rPr lang="bg-BG" b="1" i="1" dirty="0" smtClean="0">
                <a:solidFill>
                  <a:schemeClr val="tx1"/>
                </a:solidFill>
              </a:rPr>
              <a:t>Даване и получаване на обратна връзка </a:t>
            </a:r>
            <a:r>
              <a:rPr lang="en-GB" dirty="0" smtClean="0">
                <a:solidFill>
                  <a:schemeClr val="tx1"/>
                </a:solidFill>
              </a:rPr>
              <a:t> </a:t>
            </a:r>
            <a:endParaRPr lang="bg-BG"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Content Placeholder 1"/>
          <p:cNvSpPr>
            <a:spLocks noGrp="1"/>
          </p:cNvSpPr>
          <p:nvPr>
            <p:ph idx="1"/>
          </p:nvPr>
        </p:nvSpPr>
        <p:spPr>
          <a:xfrm>
            <a:off x="395288" y="1484313"/>
            <a:ext cx="8424862" cy="5040312"/>
          </a:xfrm>
        </p:spPr>
        <p:txBody>
          <a:bodyPr/>
          <a:lstStyle/>
          <a:p>
            <a:r>
              <a:rPr lang="bg-BG" sz="2800" smtClean="0">
                <a:solidFill>
                  <a:schemeClr val="tx1"/>
                </a:solidFill>
              </a:rPr>
              <a:t>Кога съгласуваната обратна връзка е от голямо значение </a:t>
            </a:r>
            <a:r>
              <a:rPr lang="en-US" sz="2800" smtClean="0">
                <a:solidFill>
                  <a:schemeClr val="tx1"/>
                </a:solidFill>
              </a:rPr>
              <a:t> </a:t>
            </a:r>
          </a:p>
          <a:p>
            <a:endParaRPr lang="en-US" sz="2800" smtClean="0">
              <a:solidFill>
                <a:schemeClr val="tx1"/>
              </a:solidFill>
            </a:endParaRPr>
          </a:p>
          <a:p>
            <a:r>
              <a:rPr lang="bg-BG" sz="2800" smtClean="0">
                <a:solidFill>
                  <a:schemeClr val="tx1"/>
                </a:solidFill>
              </a:rPr>
              <a:t>Най-добре е тематиката на обратната връзка да се фокусира върху неща, които могат да се променят </a:t>
            </a:r>
            <a:endParaRPr lang="en-US" sz="2800" b="1" i="1" smtClean="0">
              <a:solidFill>
                <a:schemeClr val="tx1"/>
              </a:solidFill>
            </a:endParaRPr>
          </a:p>
          <a:p>
            <a:r>
              <a:rPr lang="bg-BG" sz="2800" smtClean="0">
                <a:solidFill>
                  <a:schemeClr val="tx1"/>
                </a:solidFill>
              </a:rPr>
              <a:t>Важен аспект на обратната връзка е взаимността </a:t>
            </a:r>
            <a:r>
              <a:rPr lang="en-US" sz="2800" smtClean="0">
                <a:solidFill>
                  <a:schemeClr val="tx1"/>
                </a:solidFill>
              </a:rPr>
              <a:t> </a:t>
            </a:r>
          </a:p>
          <a:p>
            <a:endParaRPr lang="en-US" sz="2800" smtClean="0">
              <a:solidFill>
                <a:schemeClr val="tx1"/>
              </a:solidFill>
            </a:endParaRPr>
          </a:p>
          <a:p>
            <a:r>
              <a:rPr lang="bg-BG" sz="2800" b="1" i="1" smtClean="0">
                <a:solidFill>
                  <a:schemeClr val="tx1"/>
                </a:solidFill>
              </a:rPr>
              <a:t>Помага в подобряването </a:t>
            </a:r>
            <a:r>
              <a:rPr lang="en-US" sz="2800" b="1" i="1" smtClean="0">
                <a:solidFill>
                  <a:schemeClr val="tx1"/>
                </a:solidFill>
              </a:rPr>
              <a:t> </a:t>
            </a:r>
            <a:r>
              <a:rPr lang="bg-BG" sz="2800" smtClean="0">
                <a:solidFill>
                  <a:schemeClr val="tx1"/>
                </a:solidFill>
              </a:rPr>
              <a:t>на обучителните програми и на качеството на преподаване </a:t>
            </a:r>
          </a:p>
          <a:p>
            <a:endParaRPr lang="en-US" sz="2800" smtClean="0">
              <a:solidFill>
                <a:schemeClr val="tx1"/>
              </a:solidFill>
            </a:endParaRPr>
          </a:p>
          <a:p>
            <a:endParaRPr lang="bg-BG" sz="2800" smtClean="0">
              <a:solidFill>
                <a:schemeClr val="tx1"/>
              </a:solidFill>
            </a:endParaRPr>
          </a:p>
        </p:txBody>
      </p:sp>
      <p:sp>
        <p:nvSpPr>
          <p:cNvPr id="3" name="Title 2"/>
          <p:cNvSpPr>
            <a:spLocks noGrp="1"/>
          </p:cNvSpPr>
          <p:nvPr>
            <p:ph type="title"/>
          </p:nvPr>
        </p:nvSpPr>
        <p:spPr/>
        <p:txBody>
          <a:bodyPr rtlCol="0">
            <a:normAutofit fontScale="90000"/>
          </a:bodyPr>
          <a:lstStyle/>
          <a:p>
            <a:pPr fontAlgn="auto">
              <a:spcAft>
                <a:spcPts val="0"/>
              </a:spcAft>
              <a:defRPr/>
            </a:pPr>
            <a:r>
              <a:rPr lang="bg-BG" b="1" i="1" dirty="0" smtClean="0">
                <a:solidFill>
                  <a:schemeClr val="tx1"/>
                </a:solidFill>
              </a:rPr>
              <a:t>Даване и получаване на обратна връзка </a:t>
            </a:r>
            <a:r>
              <a:rPr lang="en-GB" dirty="0" smtClean="0">
                <a:solidFill>
                  <a:schemeClr val="tx1"/>
                </a:solidFill>
              </a:rPr>
              <a:t> </a:t>
            </a:r>
            <a:endParaRPr lang="bg-BG"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338138"/>
            <a:ext cx="8229600" cy="6115050"/>
          </a:xfrm>
        </p:spPr>
        <p:txBody>
          <a:bodyPr/>
          <a:lstStyle/>
          <a:p>
            <a:endParaRPr lang="en-US" smtClean="0"/>
          </a:p>
        </p:txBody>
      </p:sp>
      <p:pic>
        <p:nvPicPr>
          <p:cNvPr id="89090" name="Picture 4"/>
          <p:cNvPicPr>
            <a:picLocks noChangeAspect="1" noChangeArrowheads="1"/>
          </p:cNvPicPr>
          <p:nvPr/>
        </p:nvPicPr>
        <p:blipFill>
          <a:blip r:embed="rId2"/>
          <a:srcRect/>
          <a:stretch>
            <a:fillRect/>
          </a:stretch>
        </p:blipFill>
        <p:spPr bwMode="auto">
          <a:xfrm>
            <a:off x="-50800" y="476250"/>
            <a:ext cx="8712200" cy="619283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bg-BG" smtClean="0">
                <a:solidFill>
                  <a:schemeClr val="tx1"/>
                </a:solidFill>
              </a:rPr>
              <a:t>Основни цели</a:t>
            </a:r>
          </a:p>
        </p:txBody>
      </p:sp>
      <p:sp>
        <p:nvSpPr>
          <p:cNvPr id="3" name="Content Placeholder 2"/>
          <p:cNvSpPr>
            <a:spLocks noGrp="1"/>
          </p:cNvSpPr>
          <p:nvPr>
            <p:ph sz="quarter" idx="13"/>
          </p:nvPr>
        </p:nvSpPr>
        <p:spPr>
          <a:xfrm>
            <a:off x="676275" y="2679700"/>
            <a:ext cx="3822700" cy="3446463"/>
          </a:xfrm>
        </p:spPr>
        <p:txBody>
          <a:bodyPr rtlCol="0">
            <a:normAutofit fontScale="92500" lnSpcReduction="10000"/>
          </a:bodyPr>
          <a:lstStyle/>
          <a:p>
            <a:pPr marL="274320" indent="-274320" fontAlgn="auto">
              <a:spcAft>
                <a:spcPts val="0"/>
              </a:spcAft>
              <a:defRPr/>
            </a:pPr>
            <a:r>
              <a:rPr lang="bg-BG" dirty="0" smtClean="0">
                <a:solidFill>
                  <a:schemeClr val="tx1"/>
                </a:solidFill>
              </a:rPr>
              <a:t>Оценка на вещината на знанията и уменията</a:t>
            </a:r>
            <a:endParaRPr lang="en-GB" dirty="0" smtClean="0">
              <a:solidFill>
                <a:schemeClr val="tx1"/>
              </a:solidFill>
            </a:endParaRPr>
          </a:p>
          <a:p>
            <a:pPr marL="274320" indent="-274320" fontAlgn="auto">
              <a:spcAft>
                <a:spcPts val="0"/>
              </a:spcAft>
              <a:defRPr/>
            </a:pPr>
            <a:r>
              <a:rPr lang="bg-BG" dirty="0" smtClean="0">
                <a:solidFill>
                  <a:schemeClr val="tx1"/>
                </a:solidFill>
              </a:rPr>
              <a:t>Оценка на развитието във времето</a:t>
            </a:r>
            <a:endParaRPr lang="en-GB" dirty="0" smtClean="0">
              <a:solidFill>
                <a:schemeClr val="tx1"/>
              </a:solidFill>
            </a:endParaRPr>
          </a:p>
          <a:p>
            <a:pPr marL="274320" indent="-274320" fontAlgn="auto">
              <a:spcAft>
                <a:spcPts val="0"/>
              </a:spcAft>
              <a:defRPr/>
            </a:pPr>
            <a:r>
              <a:rPr lang="bg-BG" dirty="0" smtClean="0">
                <a:solidFill>
                  <a:schemeClr val="tx1"/>
                </a:solidFill>
              </a:rPr>
              <a:t>Оценка и категоризация на достиженията на обучаемите</a:t>
            </a:r>
            <a:endParaRPr lang="en-GB" dirty="0" smtClean="0">
              <a:solidFill>
                <a:schemeClr val="tx1"/>
              </a:solidFill>
            </a:endParaRPr>
          </a:p>
          <a:p>
            <a:pPr marL="274320" indent="-274320" fontAlgn="auto">
              <a:spcAft>
                <a:spcPts val="0"/>
              </a:spcAft>
              <a:defRPr/>
            </a:pPr>
            <a:r>
              <a:rPr lang="bg-BG" dirty="0" smtClean="0">
                <a:solidFill>
                  <a:schemeClr val="tx1"/>
                </a:solidFill>
              </a:rPr>
              <a:t>Разпознаване на трудностите, с които се сблъскват обучаемите </a:t>
            </a:r>
            <a:endParaRPr lang="bg-BG" dirty="0">
              <a:solidFill>
                <a:schemeClr val="tx1"/>
              </a:solidFill>
            </a:endParaRPr>
          </a:p>
        </p:txBody>
      </p:sp>
      <p:sp>
        <p:nvSpPr>
          <p:cNvPr id="4" name="Content Placeholder 3"/>
          <p:cNvSpPr>
            <a:spLocks noGrp="1"/>
          </p:cNvSpPr>
          <p:nvPr>
            <p:ph sz="quarter" idx="14"/>
          </p:nvPr>
        </p:nvSpPr>
        <p:spPr>
          <a:xfrm>
            <a:off x="4645025" y="2708275"/>
            <a:ext cx="3822700" cy="3417888"/>
          </a:xfrm>
        </p:spPr>
        <p:txBody>
          <a:bodyPr rtlCol="0">
            <a:normAutofit fontScale="92500" lnSpcReduction="20000"/>
          </a:bodyPr>
          <a:lstStyle/>
          <a:p>
            <a:pPr marL="274320" indent="-274320" fontAlgn="auto">
              <a:spcAft>
                <a:spcPts val="0"/>
              </a:spcAft>
              <a:defRPr/>
            </a:pPr>
            <a:r>
              <a:rPr lang="bg-BG" dirty="0" smtClean="0">
                <a:solidFill>
                  <a:schemeClr val="tx1"/>
                </a:solidFill>
              </a:rPr>
              <a:t>Оценка на обрователните методи</a:t>
            </a:r>
            <a:endParaRPr lang="en-GB" dirty="0" smtClean="0">
              <a:solidFill>
                <a:schemeClr val="tx1"/>
              </a:solidFill>
            </a:endParaRPr>
          </a:p>
          <a:p>
            <a:pPr marL="274320" indent="-274320" fontAlgn="auto">
              <a:spcAft>
                <a:spcPts val="0"/>
              </a:spcAft>
              <a:defRPr/>
            </a:pPr>
            <a:r>
              <a:rPr lang="bg-BG" dirty="0" smtClean="0">
                <a:solidFill>
                  <a:schemeClr val="tx1"/>
                </a:solidFill>
              </a:rPr>
              <a:t>Оценка на ефективността на курса </a:t>
            </a:r>
            <a:endParaRPr lang="en-GB" dirty="0" smtClean="0">
              <a:solidFill>
                <a:schemeClr val="tx1"/>
              </a:solidFill>
            </a:endParaRPr>
          </a:p>
          <a:p>
            <a:pPr marL="274320" indent="-274320" fontAlgn="auto">
              <a:spcAft>
                <a:spcPts val="0"/>
              </a:spcAft>
              <a:defRPr/>
            </a:pPr>
            <a:r>
              <a:rPr lang="bg-BG" dirty="0" smtClean="0">
                <a:solidFill>
                  <a:schemeClr val="tx1"/>
                </a:solidFill>
              </a:rPr>
              <a:t>Мотивиране на обучаемите да учат и да подобряват знанията и уменията си</a:t>
            </a:r>
            <a:endParaRPr lang="en-GB" dirty="0" smtClean="0">
              <a:solidFill>
                <a:schemeClr val="tx1"/>
              </a:solidFill>
            </a:endParaRPr>
          </a:p>
          <a:p>
            <a:pPr marL="274320" indent="-274320" fontAlgn="auto">
              <a:spcAft>
                <a:spcPts val="0"/>
              </a:spcAft>
              <a:defRPr/>
            </a:pPr>
            <a:r>
              <a:rPr lang="bg-BG" dirty="0" smtClean="0">
                <a:solidFill>
                  <a:schemeClr val="tx1"/>
                </a:solidFill>
              </a:rPr>
              <a:t>Подпомагане на правилното разбиране на целите и критериите</a:t>
            </a:r>
            <a:endParaRPr lang="bg-B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088" y="2420938"/>
            <a:ext cx="7632700" cy="3451225"/>
          </a:xfrm>
        </p:spPr>
        <p:txBody>
          <a:bodyPr rtlCol="0">
            <a:normAutofit/>
          </a:bodyPr>
          <a:lstStyle/>
          <a:p>
            <a:pPr marL="0" indent="0" fontAlgn="auto">
              <a:spcAft>
                <a:spcPts val="0"/>
              </a:spcAft>
              <a:buFont typeface="Symbol" pitchFamily="18" charset="2"/>
              <a:buNone/>
              <a:defRPr/>
            </a:pPr>
            <a:r>
              <a:rPr lang="bg-BG" dirty="0" smtClean="0">
                <a:solidFill>
                  <a:schemeClr val="tx1"/>
                </a:solidFill>
              </a:rPr>
              <a:t>Критериите и методите за оценка трябва ефективно да оценяват знанията на обучаемите за съответното ниво, чрез стандартизирани методи и инструменти</a:t>
            </a:r>
            <a:endParaRPr lang="en-US" dirty="0" smtClean="0">
              <a:solidFill>
                <a:schemeClr val="tx1"/>
              </a:solidFill>
            </a:endParaRPr>
          </a:p>
          <a:p>
            <a:pPr marL="0" indent="0" fontAlgn="auto">
              <a:spcAft>
                <a:spcPts val="0"/>
              </a:spcAft>
              <a:buFont typeface="Symbol" pitchFamily="18" charset="2"/>
              <a:buNone/>
              <a:defRPr/>
            </a:pPr>
            <a:endParaRPr lang="en-US" dirty="0" smtClean="0">
              <a:solidFill>
                <a:schemeClr val="tx1"/>
              </a:solidFill>
            </a:endParaRPr>
          </a:p>
          <a:p>
            <a:pPr marL="274320" indent="-274320" fontAlgn="auto">
              <a:spcAft>
                <a:spcPts val="0"/>
              </a:spcAft>
              <a:buFont typeface="Wingdings" panose="05000000000000000000" pitchFamily="2" charset="2"/>
              <a:buChar char="Ø"/>
              <a:defRPr/>
            </a:pPr>
            <a:r>
              <a:rPr lang="bg-BG" dirty="0" smtClean="0">
                <a:solidFill>
                  <a:schemeClr val="tx1"/>
                </a:solidFill>
              </a:rPr>
              <a:t>Ключов въпрос </a:t>
            </a:r>
            <a:r>
              <a:rPr lang="en-US" dirty="0" smtClean="0">
                <a:solidFill>
                  <a:schemeClr val="tx1"/>
                </a:solidFill>
              </a:rPr>
              <a:t> – </a:t>
            </a:r>
            <a:r>
              <a:rPr lang="bg-BG" dirty="0" smtClean="0">
                <a:solidFill>
                  <a:schemeClr val="tx1"/>
                </a:solidFill>
              </a:rPr>
              <a:t>Колко реално се оценява това, което трябва да е оценено</a:t>
            </a:r>
            <a:r>
              <a:rPr lang="en-US" dirty="0" smtClean="0">
                <a:solidFill>
                  <a:schemeClr val="tx1"/>
                </a:solidFill>
              </a:rPr>
              <a:t>?</a:t>
            </a:r>
            <a:endParaRPr lang="bg-BG" dirty="0">
              <a:solidFill>
                <a:schemeClr val="tx1"/>
              </a:solidFill>
            </a:endParaRPr>
          </a:p>
        </p:txBody>
      </p:sp>
      <p:sp>
        <p:nvSpPr>
          <p:cNvPr id="3" name="Title 2"/>
          <p:cNvSpPr>
            <a:spLocks noGrp="1"/>
          </p:cNvSpPr>
          <p:nvPr>
            <p:ph type="title"/>
          </p:nvPr>
        </p:nvSpPr>
        <p:spPr/>
        <p:txBody>
          <a:bodyPr rtlCol="0">
            <a:normAutofit fontScale="90000"/>
          </a:bodyPr>
          <a:lstStyle/>
          <a:p>
            <a:pPr fontAlgn="auto">
              <a:spcAft>
                <a:spcPts val="0"/>
              </a:spcAft>
              <a:defRPr/>
            </a:pPr>
            <a:r>
              <a:rPr lang="bg-BG" dirty="0" smtClean="0">
                <a:solidFill>
                  <a:schemeClr val="tx1"/>
                </a:solidFill>
              </a:rPr>
              <a:t>Обосновка на основните принципи </a:t>
            </a:r>
            <a:endParaRPr lang="bg-BG"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750" y="2133600"/>
            <a:ext cx="8280400" cy="3881438"/>
          </a:xfrm>
        </p:spPr>
        <p:txBody>
          <a:bodyPr rtlCol="0">
            <a:normAutofit lnSpcReduction="10000"/>
          </a:bodyPr>
          <a:lstStyle/>
          <a:p>
            <a:pPr marL="274320" indent="-274320" fontAlgn="auto">
              <a:spcAft>
                <a:spcPts val="0"/>
              </a:spcAft>
              <a:buFont typeface="Wingdings" panose="05000000000000000000" pitchFamily="2" charset="2"/>
              <a:buChar char="Ø"/>
              <a:defRPr/>
            </a:pPr>
            <a:r>
              <a:rPr lang="bg-BG" dirty="0" smtClean="0">
                <a:solidFill>
                  <a:schemeClr val="tx1"/>
                </a:solidFill>
              </a:rPr>
              <a:t>Надежност е приблизително еднаквия резултат от оценяването, без значение колко пъти е направено оценяването без промяна в началните условия </a:t>
            </a:r>
            <a:endParaRPr lang="en-GB" dirty="0" smtClean="0">
              <a:solidFill>
                <a:schemeClr val="tx1"/>
              </a:solidFill>
            </a:endParaRPr>
          </a:p>
          <a:p>
            <a:pPr marL="0" indent="0" fontAlgn="auto">
              <a:spcAft>
                <a:spcPts val="0"/>
              </a:spcAft>
              <a:buFont typeface="Symbol" pitchFamily="18" charset="2"/>
              <a:buNone/>
              <a:defRPr/>
            </a:pPr>
            <a:endParaRPr lang="en-GB" dirty="0">
              <a:solidFill>
                <a:schemeClr val="tx1"/>
              </a:solidFill>
            </a:endParaRPr>
          </a:p>
          <a:p>
            <a:pPr marL="274320" indent="-274320" fontAlgn="auto">
              <a:spcAft>
                <a:spcPts val="0"/>
              </a:spcAft>
              <a:buFont typeface="Wingdings" panose="05000000000000000000" pitchFamily="2" charset="2"/>
              <a:buChar char="Ø"/>
              <a:defRPr/>
            </a:pPr>
            <a:r>
              <a:rPr lang="bg-BG" dirty="0" smtClean="0">
                <a:solidFill>
                  <a:schemeClr val="tx1"/>
                </a:solidFill>
              </a:rPr>
              <a:t>Оценяването изисква ясен и непрекъснат процес за създаване, макриране, категоризиране и обновяване на оценъчните критерии </a:t>
            </a:r>
            <a:r>
              <a:rPr lang="en-GB" dirty="0" smtClean="0">
                <a:solidFill>
                  <a:schemeClr val="tx1"/>
                </a:solidFill>
              </a:rPr>
              <a:t> </a:t>
            </a:r>
          </a:p>
          <a:p>
            <a:pPr marL="0" indent="0" fontAlgn="auto">
              <a:spcAft>
                <a:spcPts val="0"/>
              </a:spcAft>
              <a:buFont typeface="Symbol" pitchFamily="18" charset="2"/>
              <a:buNone/>
              <a:defRPr/>
            </a:pPr>
            <a:endParaRPr lang="en-GB" dirty="0" smtClean="0">
              <a:solidFill>
                <a:schemeClr val="tx1"/>
              </a:solidFill>
            </a:endParaRPr>
          </a:p>
          <a:p>
            <a:pPr marL="274320" indent="-274320" fontAlgn="auto">
              <a:spcAft>
                <a:spcPts val="0"/>
              </a:spcAft>
              <a:buFont typeface="Wingdings" panose="05000000000000000000" pitchFamily="2" charset="2"/>
              <a:buChar char="Ø"/>
              <a:defRPr/>
            </a:pPr>
            <a:r>
              <a:rPr lang="bg-BG" dirty="0" smtClean="0">
                <a:solidFill>
                  <a:schemeClr val="tx1"/>
                </a:solidFill>
              </a:rPr>
              <a:t>Ключов въпрос  - бяха ли оценявани получените знания/умения по един и същи стандарт</a:t>
            </a:r>
            <a:r>
              <a:rPr lang="en-US" dirty="0" smtClean="0">
                <a:solidFill>
                  <a:schemeClr val="tx1"/>
                </a:solidFill>
              </a:rPr>
              <a:t>?</a:t>
            </a:r>
            <a:endParaRPr lang="en-US" dirty="0">
              <a:solidFill>
                <a:schemeClr val="tx1"/>
              </a:solidFill>
            </a:endParaRPr>
          </a:p>
          <a:p>
            <a:pPr marL="274320" indent="-274320" fontAlgn="auto">
              <a:spcAft>
                <a:spcPts val="0"/>
              </a:spcAft>
              <a:buFont typeface="Wingdings" panose="05000000000000000000" pitchFamily="2" charset="2"/>
              <a:buChar char="Ø"/>
              <a:defRPr/>
            </a:pPr>
            <a:endParaRPr lang="bg-BG" dirty="0"/>
          </a:p>
        </p:txBody>
      </p:sp>
      <p:sp>
        <p:nvSpPr>
          <p:cNvPr id="3" name="Title 2"/>
          <p:cNvSpPr>
            <a:spLocks noGrp="1"/>
          </p:cNvSpPr>
          <p:nvPr>
            <p:ph type="title"/>
          </p:nvPr>
        </p:nvSpPr>
        <p:spPr/>
        <p:txBody>
          <a:bodyPr rtlCol="0">
            <a:normAutofit fontScale="90000"/>
          </a:bodyPr>
          <a:lstStyle/>
          <a:p>
            <a:pPr fontAlgn="auto">
              <a:spcAft>
                <a:spcPts val="0"/>
              </a:spcAft>
              <a:defRPr/>
            </a:pPr>
            <a:r>
              <a:rPr lang="bg-BG" dirty="0" smtClean="0">
                <a:solidFill>
                  <a:schemeClr val="tx1"/>
                </a:solidFill>
              </a:rPr>
              <a:t>Надежност но основните принципи</a:t>
            </a:r>
            <a:endParaRPr lang="bg-BG"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188" y="2205038"/>
            <a:ext cx="7848600" cy="4243387"/>
          </a:xfrm>
        </p:spPr>
        <p:txBody>
          <a:bodyPr rtlCol="0">
            <a:normAutofit/>
          </a:bodyPr>
          <a:lstStyle/>
          <a:p>
            <a:pPr marL="274320" indent="-274320" fontAlgn="auto">
              <a:spcAft>
                <a:spcPts val="0"/>
              </a:spcAft>
              <a:defRPr/>
            </a:pPr>
            <a:r>
              <a:rPr lang="bg-BG" dirty="0" smtClean="0">
                <a:solidFill>
                  <a:schemeClr val="tx1"/>
                </a:solidFill>
              </a:rPr>
              <a:t>Оценъчните критерии трябва да са максимално ясни за всички участници в процеса (обучаеми, офис персонал, външни оценители) </a:t>
            </a:r>
            <a:endParaRPr lang="en-GB" dirty="0" smtClean="0">
              <a:solidFill>
                <a:schemeClr val="tx1"/>
              </a:solidFill>
            </a:endParaRPr>
          </a:p>
          <a:p>
            <a:pPr marL="274320" indent="-274320" fontAlgn="auto">
              <a:spcAft>
                <a:spcPts val="0"/>
              </a:spcAft>
              <a:defRPr/>
            </a:pPr>
            <a:r>
              <a:rPr lang="bg-BG" dirty="0" smtClean="0">
                <a:solidFill>
                  <a:schemeClr val="tx1"/>
                </a:solidFill>
              </a:rPr>
              <a:t>Информацията за оценъчните задачи и порцедури трябва да е достъпна за всички </a:t>
            </a:r>
            <a:endParaRPr lang="en-GB" dirty="0" smtClean="0">
              <a:solidFill>
                <a:schemeClr val="tx1"/>
              </a:solidFill>
            </a:endParaRPr>
          </a:p>
          <a:p>
            <a:pPr marL="0" indent="0" fontAlgn="auto">
              <a:spcAft>
                <a:spcPts val="0"/>
              </a:spcAft>
              <a:buFont typeface="Symbol" pitchFamily="18" charset="2"/>
              <a:buNone/>
              <a:defRPr/>
            </a:pPr>
            <a:endParaRPr lang="en-GB" dirty="0" smtClean="0">
              <a:solidFill>
                <a:schemeClr val="tx1"/>
              </a:solidFill>
            </a:endParaRPr>
          </a:p>
          <a:p>
            <a:pPr marL="274320" indent="-274320" fontAlgn="auto">
              <a:spcAft>
                <a:spcPts val="0"/>
              </a:spcAft>
              <a:defRPr/>
            </a:pPr>
            <a:r>
              <a:rPr lang="bg-BG" dirty="0" smtClean="0">
                <a:solidFill>
                  <a:schemeClr val="tx1"/>
                </a:solidFill>
              </a:rPr>
              <a:t>Офис персоналът трябда е достатъчно добре обучен, за да може да изпълни оценъчния процес напълно </a:t>
            </a:r>
            <a:endParaRPr lang="bg-BG" dirty="0">
              <a:solidFill>
                <a:schemeClr val="tx1"/>
              </a:solidFill>
            </a:endParaRPr>
          </a:p>
        </p:txBody>
      </p:sp>
      <p:sp>
        <p:nvSpPr>
          <p:cNvPr id="3" name="Title 2"/>
          <p:cNvSpPr>
            <a:spLocks noGrp="1"/>
          </p:cNvSpPr>
          <p:nvPr>
            <p:ph type="title"/>
          </p:nvPr>
        </p:nvSpPr>
        <p:spPr/>
        <p:txBody>
          <a:bodyPr rtlCol="0">
            <a:normAutofit fontScale="90000"/>
          </a:bodyPr>
          <a:lstStyle/>
          <a:p>
            <a:pPr fontAlgn="auto">
              <a:spcAft>
                <a:spcPts val="0"/>
              </a:spcAft>
              <a:defRPr/>
            </a:pPr>
            <a:r>
              <a:rPr lang="bg-BG" dirty="0" smtClean="0">
                <a:solidFill>
                  <a:schemeClr val="tx1"/>
                </a:solidFill>
              </a:rPr>
              <a:t>Основни принципи – прозрачност и   определени срокове</a:t>
            </a:r>
            <a:endParaRPr lang="bg-BG"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2725" y="2060575"/>
            <a:ext cx="3563938" cy="4027488"/>
          </a:xfrm>
        </p:spPr>
        <p:txBody>
          <a:bodyPr rtlCol="0">
            <a:normAutofit/>
          </a:bodyPr>
          <a:lstStyle/>
          <a:p>
            <a:pPr marL="0" indent="0" fontAlgn="auto">
              <a:spcAft>
                <a:spcPts val="0"/>
              </a:spcAft>
              <a:buFont typeface="Symbol" pitchFamily="18" charset="2"/>
              <a:buNone/>
              <a:defRPr/>
            </a:pPr>
            <a:r>
              <a:rPr lang="bg-BG" dirty="0" smtClean="0">
                <a:solidFill>
                  <a:schemeClr val="tx1"/>
                </a:solidFill>
              </a:rPr>
              <a:t>Безпристрастната оценка трябва да обезпечи независима оценка, без да толерира накой или някои  в зависимост от харктерните черти и особености на обучаемите</a:t>
            </a:r>
            <a:endParaRPr lang="en-GB" dirty="0" smtClean="0">
              <a:solidFill>
                <a:schemeClr val="tx1"/>
              </a:solidFill>
            </a:endParaRPr>
          </a:p>
          <a:p>
            <a:pPr marL="274320" indent="-274320" fontAlgn="auto">
              <a:spcAft>
                <a:spcPts val="0"/>
              </a:spcAft>
              <a:defRPr/>
            </a:pPr>
            <a:endParaRPr lang="bg-BG" dirty="0"/>
          </a:p>
        </p:txBody>
      </p:sp>
      <p:sp>
        <p:nvSpPr>
          <p:cNvPr id="3" name="Title 2"/>
          <p:cNvSpPr>
            <a:spLocks noGrp="1"/>
          </p:cNvSpPr>
          <p:nvPr>
            <p:ph type="title"/>
          </p:nvPr>
        </p:nvSpPr>
        <p:spPr/>
        <p:txBody>
          <a:bodyPr rtlCol="0">
            <a:normAutofit fontScale="90000"/>
          </a:bodyPr>
          <a:lstStyle/>
          <a:p>
            <a:pPr fontAlgn="auto">
              <a:spcAft>
                <a:spcPts val="0"/>
              </a:spcAft>
              <a:defRPr/>
            </a:pPr>
            <a:r>
              <a:rPr lang="bg-BG" dirty="0" smtClean="0">
                <a:solidFill>
                  <a:schemeClr val="tx1"/>
                </a:solidFill>
              </a:rPr>
              <a:t>Основен принцип – безпристрастност </a:t>
            </a:r>
            <a:endParaRPr lang="bg-BG" dirty="0">
              <a:solidFill>
                <a:schemeClr val="tx1"/>
              </a:solidFill>
            </a:endParaRPr>
          </a:p>
        </p:txBody>
      </p:sp>
      <p:pic>
        <p:nvPicPr>
          <p:cNvPr id="26627" name="Picture 3"/>
          <p:cNvPicPr>
            <a:picLocks noChangeAspect="1"/>
          </p:cNvPicPr>
          <p:nvPr/>
        </p:nvPicPr>
        <p:blipFill>
          <a:blip r:embed="rId3"/>
          <a:srcRect/>
          <a:stretch>
            <a:fillRect/>
          </a:stretch>
        </p:blipFill>
        <p:spPr bwMode="auto">
          <a:xfrm>
            <a:off x="323850" y="2060575"/>
            <a:ext cx="4810125"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2386</TotalTime>
  <Words>2778</Words>
  <Application>Microsoft Office PowerPoint</Application>
  <PresentationFormat>On-screen Show (4:3)</PresentationFormat>
  <Paragraphs>394</Paragraphs>
  <Slides>43</Slides>
  <Notes>31</Notes>
  <HiddenSlides>0</HiddenSlides>
  <MMClips>0</MMClips>
  <ScaleCrop>false</ScaleCrop>
  <HeadingPairs>
    <vt:vector size="6" baseType="variant">
      <vt:variant>
        <vt:lpstr>Fonts Used</vt:lpstr>
      </vt:variant>
      <vt:variant>
        <vt:i4>6</vt:i4>
      </vt:variant>
      <vt:variant>
        <vt:lpstr>Design Template</vt:lpstr>
      </vt:variant>
      <vt:variant>
        <vt:i4>7</vt:i4>
      </vt:variant>
      <vt:variant>
        <vt:lpstr>Slide Titles</vt:lpstr>
      </vt:variant>
      <vt:variant>
        <vt:i4>43</vt:i4>
      </vt:variant>
    </vt:vector>
  </HeadingPairs>
  <TitlesOfParts>
    <vt:vector size="56" baseType="lpstr">
      <vt:lpstr>Candara</vt:lpstr>
      <vt:lpstr>Arial</vt:lpstr>
      <vt:lpstr>Symbol</vt:lpstr>
      <vt:lpstr>Calibri</vt:lpstr>
      <vt:lpstr>Wingdings</vt:lpstr>
      <vt:lpstr>Times New Roman</vt:lpstr>
      <vt:lpstr>Waveform</vt:lpstr>
      <vt:lpstr>Waveform</vt:lpstr>
      <vt:lpstr>Waveform</vt:lpstr>
      <vt:lpstr>Waveform</vt:lpstr>
      <vt:lpstr>Waveform</vt:lpstr>
      <vt:lpstr>Waveform</vt:lpstr>
      <vt:lpstr>Waveform</vt:lpstr>
      <vt:lpstr>      Mодул IV – инструменти за оценка на способностите и уменията на обучаемите по  От предприемачество към бизнес (ОПКБ)</vt:lpstr>
      <vt:lpstr>Какво е оценяване</vt:lpstr>
      <vt:lpstr>Slide 3</vt:lpstr>
      <vt:lpstr>Модул IV: Цел</vt:lpstr>
      <vt:lpstr>Основни цели</vt:lpstr>
      <vt:lpstr>Обосновка на основните принципи </vt:lpstr>
      <vt:lpstr>Надежност но основните принципи</vt:lpstr>
      <vt:lpstr>Основни принципи – прозрачност и   определени срокове</vt:lpstr>
      <vt:lpstr>Основен принцип – безпристрастност </vt:lpstr>
      <vt:lpstr>Основни прнципи  </vt:lpstr>
      <vt:lpstr>Видове оценка </vt:lpstr>
      <vt:lpstr>Slide 12</vt:lpstr>
      <vt:lpstr>Видове оценки </vt:lpstr>
      <vt:lpstr>Методи за главното оценяване </vt:lpstr>
      <vt:lpstr>Тест </vt:lpstr>
      <vt:lpstr>Есе </vt:lpstr>
      <vt:lpstr>Дебат</vt:lpstr>
      <vt:lpstr>Интервю</vt:lpstr>
      <vt:lpstr>Изучаване на случаи </vt:lpstr>
      <vt:lpstr>Наблюдение </vt:lpstr>
      <vt:lpstr>Оценяване от други обучаеми  </vt:lpstr>
      <vt:lpstr>Самооценка </vt:lpstr>
      <vt:lpstr>Оценка чрез портфолио </vt:lpstr>
      <vt:lpstr>Видове портфолио </vt:lpstr>
      <vt:lpstr>Структура на ръстовото портфолио </vt:lpstr>
      <vt:lpstr>Видове порфолио </vt:lpstr>
      <vt:lpstr> Структура на демонстративното портфолио  </vt:lpstr>
      <vt:lpstr> Стъпки за добро портфолио  </vt:lpstr>
      <vt:lpstr>Стъпки за направата на добро портфолио </vt:lpstr>
      <vt:lpstr>Стъпки за направа на добро портфолио </vt:lpstr>
      <vt:lpstr>Стъпки за направа на добро портфолио </vt:lpstr>
      <vt:lpstr>Стъпки за направа на добро портфолио </vt:lpstr>
      <vt:lpstr>Стъпки за направа на добро портфолио </vt:lpstr>
      <vt:lpstr>Стъпки за направа на добро портфолио </vt:lpstr>
      <vt:lpstr>Стърки за направа на добро портфолио </vt:lpstr>
      <vt:lpstr>Недостатъци при използването на портфолио </vt:lpstr>
      <vt:lpstr>Преимущества от използването на портфолио </vt:lpstr>
      <vt:lpstr>Преимущества от използването на портфолио </vt:lpstr>
      <vt:lpstr>Даване и получавене на  обратна връзка  </vt:lpstr>
      <vt:lpstr>Даване и получаване на обратна връзка  </vt:lpstr>
      <vt:lpstr>Даване и получаване на обратна връзка  </vt:lpstr>
      <vt:lpstr>Даване и получаване на обратна връзка  </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Natalia</dc:creator>
  <cp:lastModifiedBy>Laimute</cp:lastModifiedBy>
  <cp:revision>150</cp:revision>
  <dcterms:created xsi:type="dcterms:W3CDTF">2015-11-23T11:25:06Z</dcterms:created>
  <dcterms:modified xsi:type="dcterms:W3CDTF">2016-12-16T09:21:50Z</dcterms:modified>
</cp:coreProperties>
</file>