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30"/>
  </p:handoutMasterIdLst>
  <p:sldIdLst>
    <p:sldId id="256" r:id="rId2"/>
    <p:sldId id="289" r:id="rId3"/>
    <p:sldId id="267" r:id="rId4"/>
    <p:sldId id="29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8" r:id="rId20"/>
    <p:sldId id="283" r:id="rId21"/>
    <p:sldId id="284" r:id="rId22"/>
    <p:sldId id="285" r:id="rId23"/>
    <p:sldId id="296" r:id="rId24"/>
    <p:sldId id="295" r:id="rId25"/>
    <p:sldId id="299" r:id="rId26"/>
    <p:sldId id="292" r:id="rId27"/>
    <p:sldId id="293" r:id="rId28"/>
    <p:sldId id="294" r:id="rId29"/>
  </p:sldIdLst>
  <p:sldSz cx="12192000" cy="68580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CA8"/>
    <a:srgbClr val="E97127"/>
    <a:srgbClr val="006600"/>
    <a:srgbClr val="CC9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57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E109F4-9A38-4F0A-A658-60A158667A89}" type="datetimeFigureOut">
              <a:rPr lang="lt-LT"/>
              <a:pPr>
                <a:defRPr/>
              </a:pPr>
              <a:t>2017.03.02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F101C-9808-448A-9D8A-99D3012EAED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878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2" descr="D:\Downloads\ACE_logo (1)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-12700"/>
            <a:ext cx="1617662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24E7F-6258-4B56-90AE-C40C72E428F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No 2015-1-LT01-KA204-013404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CD01-6BD0-4745-BB7E-608D3A94C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1336-C1D4-42FE-B8B2-DF75D5B776DA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785C-D217-4EB9-87B7-C67CFD9A7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7533-2F30-4AFD-B707-4FD03CB27FC4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87CE-2775-41A3-9E56-A211A4E11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9F7F-883A-4904-ADE7-88E4905ED7C3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81F5-5064-4C85-BA83-63956ED7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B861-F78C-4A8F-A1AF-C1F179981B16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DB03-FC6D-4491-8994-451E8161B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C780-6B11-4A4B-9406-2FCB4100FDB6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B8B8-8E72-4869-A90F-4EE161C08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340F-2D09-4905-A17C-B3A4E6F7636C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9FA4-C6C4-4672-887A-8379623CF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75A2-7D4F-439F-B448-E278888A7937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0F4C-7AF0-4D7F-A769-BC14CB5F3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wnloads\ACE_logo (1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17663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 userDrawn="1"/>
        </p:nvSpPr>
        <p:spPr>
          <a:xfrm>
            <a:off x="9240838" y="6488113"/>
            <a:ext cx="2951162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No 2015-1-LT01-KA204-013404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9A14-D78F-4C0D-AD98-F994D28F8D1B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3EE8E-87E5-498A-AFE1-30DC768D5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1C1C-C0A5-4A24-9CE9-6CE1C123AA9B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B6D3-D5A2-4C57-B254-2976134F3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C6C8B-EC2D-4469-83D6-75DB67935B9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E77D-50F4-46F6-891C-E8C02EDD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C510-FF4B-4947-BB2B-548F032BC4EB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01116-69EA-4E71-A49A-CC6DD90ED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5CB4-05ED-4214-9EB0-5FD15F3749C5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F4C6-90C9-428B-884C-E7475672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6F6D-C42A-4FE0-A4E7-7B9E5697602E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D256-0050-44E9-9DC2-AE9A2ABC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355F-6EC4-4AD9-84D6-FDC0A3259602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FFE-7FC7-4330-AC8F-1B6694F77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BCBD2-95DE-4AB7-A08A-3DC26303BB0F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35CA-59B8-4E3D-813B-B9DD67621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F9E3F9-8543-4BF0-970B-4DE730024DE0}" type="datetimeFigureOut">
              <a:rPr lang="en-US"/>
              <a:pPr>
                <a:defRPr/>
              </a:pPr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3FAA2-93A9-4944-93B3-1836D00D8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33" r:id="rId11"/>
    <p:sldLayoutId id="2147483722" r:id="rId12"/>
    <p:sldLayoutId id="2147483734" r:id="rId13"/>
    <p:sldLayoutId id="2147483721" r:id="rId14"/>
    <p:sldLayoutId id="2147483720" r:id="rId15"/>
    <p:sldLayoutId id="214748371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t/url?sa=i&amp;rct=j&amp;q=&amp;esrc=s&amp;source=images&amp;cd=&amp;ved=0ahUKEwjn2pfokY3SAhXJhSwKHWgZDDQQjRwIBw&amp;url=http://www.bedspoke.com/blog/2016/1/26/the-trick-to-finding-the-right-pricing-strategy-for-your-airbnb-listing&amp;psig=AFQjCNF7AkyK6m21MQ6LoRiTOcTLEphhEA&amp;ust=148707730636758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lt/url?sa=i&amp;rct=j&amp;q=&amp;esrc=s&amp;source=images&amp;cd=&amp;cad=rja&amp;uact=8&amp;ved=0ahUKEwi546zt0ILSAhVGb5oKHW-ECFYQjRwIBw&amp;url=http://tech.co/why-use-social-media-2014-06&amp;psig=AFQjCNGdKnRAGqDNQdIhbs34OgsNdlsQ-g&amp;ust=1486716536674529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601788" y="2074863"/>
            <a:ext cx="7767637" cy="2124075"/>
          </a:xfrm>
        </p:spPr>
        <p:txBody>
          <a:bodyPr/>
          <a:lstStyle/>
          <a:p>
            <a:pPr algn="ctr" eaLnBrk="1" hangingPunct="1"/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bg-BG" sz="3200" b="1" dirty="0" smtClean="0"/>
              <a:t>Модул</a:t>
            </a:r>
            <a:r>
              <a:rPr lang="en-US" sz="3200" b="1" dirty="0" smtClean="0"/>
              <a:t> </a:t>
            </a:r>
            <a:r>
              <a:rPr lang="lt-LT" sz="3200" b="1" dirty="0" smtClean="0">
                <a:latin typeface="Arial" charset="0"/>
              </a:rPr>
              <a:t>I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/>
              <a:t>„</a:t>
            </a:r>
            <a:r>
              <a:rPr lang="bg-BG" sz="3200" b="1" smtClean="0"/>
              <a:t>Основи на От Предприемачество към Бизнес</a:t>
            </a:r>
            <a:r>
              <a:rPr lang="en-US" sz="3200" b="1" smtClean="0"/>
              <a:t>“</a:t>
            </a:r>
            <a:r>
              <a:rPr lang="en-US" sz="320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lt-LT" sz="3200" dirty="0" smtClean="0"/>
          </a:p>
        </p:txBody>
      </p:sp>
      <p:pic>
        <p:nvPicPr>
          <p:cNvPr id="19458" name="Picture 2" descr="\\Server\fondas\PROJECT\VYKDOMI\JOB YES\VYKDYMAS\WEBSITE\LOGOS\EU flag-Erasmus+_vect_POS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738" y="101600"/>
            <a:ext cx="35480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20113" y="6335713"/>
            <a:ext cx="3303587" cy="366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No 2015-1-LT01-KA204-013404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950913" y="5765800"/>
            <a:ext cx="8799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bg-BG" sz="1200" dirty="0">
                <a:solidFill>
                  <a:srgbClr val="006600"/>
                </a:solidFill>
              </a:rPr>
              <a:t>Този проект се осъществява с подкрепата на Европейската Комисия</a:t>
            </a:r>
            <a:r>
              <a:rPr lang="en-US" sz="1200" dirty="0">
                <a:solidFill>
                  <a:srgbClr val="006600"/>
                </a:solidFill>
              </a:rPr>
              <a:t>.</a:t>
            </a:r>
            <a:r>
              <a:rPr lang="bg-BG" sz="1200" dirty="0">
                <a:solidFill>
                  <a:srgbClr val="006600"/>
                </a:solidFill>
              </a:rPr>
              <a:t> В тази статия е изразено личното мнение на автора и Комисията не може да бъде отговорна за каквата и да е част от съдържанието на документа</a:t>
            </a:r>
            <a:r>
              <a:rPr lang="en-US" sz="1200" dirty="0" smtClean="0">
                <a:solidFill>
                  <a:srgbClr val="006600"/>
                </a:solidFill>
              </a:rPr>
              <a:t>.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38338" y="292100"/>
            <a:ext cx="7227887" cy="1420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3200" b="1" u="sng" dirty="0" smtClean="0"/>
              <a:t>Под модул</a:t>
            </a:r>
            <a:r>
              <a:rPr lang="en-GB" sz="3200" b="1" u="sng" dirty="0" smtClean="0"/>
              <a:t> 3</a:t>
            </a:r>
            <a:br>
              <a:rPr lang="en-GB" sz="3200" b="1" u="sng" dirty="0" smtClean="0"/>
            </a:br>
            <a:r>
              <a:rPr lang="bg-BG" sz="3200" b="1" u="sng" dirty="0" smtClean="0"/>
              <a:t>Какво е мисията</a:t>
            </a:r>
            <a:r>
              <a:rPr lang="en-GB" sz="3200" b="1" dirty="0" smtClean="0"/>
              <a:t>?</a:t>
            </a:r>
            <a:br>
              <a:rPr lang="en-GB" sz="3200" b="1" dirty="0" smtClean="0"/>
            </a:br>
            <a:r>
              <a:rPr lang="bg-BG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Примери</a:t>
            </a:r>
            <a:endParaRPr lang="lt-LT" sz="32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2062163"/>
            <a:ext cx="9202737" cy="4338637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bg-BG" altLang="en-US" sz="2500" b="1" dirty="0" smtClean="0"/>
              <a:t>Женската Организация</a:t>
            </a:r>
            <a:r>
              <a:rPr lang="en-GB" altLang="en-US" sz="2500" b="1" dirty="0" smtClean="0"/>
              <a:t>:</a:t>
            </a:r>
            <a:r>
              <a:rPr lang="en-GB" altLang="en-US" sz="2500" dirty="0" smtClean="0"/>
              <a:t> </a:t>
            </a:r>
            <a:endParaRPr lang="en-GB" altLang="en-US" sz="25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500" i="1" dirty="0" smtClean="0"/>
              <a:t>“</a:t>
            </a:r>
            <a:r>
              <a:rPr lang="bg-BG" altLang="en-US" sz="2500" i="1" dirty="0" smtClean="0"/>
              <a:t>Женската организация е иновативна организация за жени, която осигурява качествени услуги по наемането на работа и такива свързани с работата, води политика с цел подобряване на икономическото положение на жените</a:t>
            </a:r>
            <a:r>
              <a:rPr lang="en-GB" altLang="en-US" sz="2500" i="1" dirty="0" smtClean="0"/>
              <a:t>.”</a:t>
            </a:r>
            <a:endParaRPr lang="en-GB" altLang="en-US" sz="2500" i="1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5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bg-BG" altLang="en-US" sz="2500" b="1" dirty="0" smtClean="0"/>
              <a:t>Магазин Тялото</a:t>
            </a:r>
            <a:r>
              <a:rPr lang="en-GB" altLang="en-US" sz="2500" dirty="0" smtClean="0"/>
              <a:t>:</a:t>
            </a:r>
            <a:endParaRPr lang="en-GB" altLang="en-US" sz="25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500" i="1" dirty="0" smtClean="0"/>
              <a:t>“</a:t>
            </a:r>
            <a:r>
              <a:rPr lang="bg-BG" altLang="en-US" sz="2500" i="1" dirty="0" smtClean="0"/>
              <a:t>За активна кампания за опазването на околната среда, човешките и гражданските права, против използването на животните за тестове в козметичната индустрия.</a:t>
            </a:r>
            <a:r>
              <a:rPr lang="en-GB" altLang="en-US" sz="2500" i="1" dirty="0" smtClean="0"/>
              <a:t>”</a:t>
            </a:r>
            <a:endParaRPr lang="en-GB" altLang="en-US" sz="2500" i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bg-BG" b="1" u="sng" dirty="0" smtClean="0"/>
              <a:t>Под модул</a:t>
            </a:r>
            <a:r>
              <a:rPr lang="en-GB" b="1" u="sng" dirty="0" smtClean="0"/>
              <a:t> 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ССВЗ анализ</a:t>
            </a:r>
            <a:endParaRPr lang="lt-LT" b="1" dirty="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61975" y="1749425"/>
            <a:ext cx="9286875" cy="4905375"/>
          </a:xfrm>
        </p:spPr>
        <p:txBody>
          <a:bodyPr/>
          <a:lstStyle/>
          <a:p>
            <a:pPr marL="457200" indent="-457200" algn="ctr" eaLnBrk="1" hangingPunct="1">
              <a:lnSpc>
                <a:spcPct val="70000"/>
              </a:lnSpc>
              <a:buFontTx/>
              <a:buNone/>
            </a:pPr>
            <a:r>
              <a:rPr lang="bg-BG" altLang="en-US" sz="2400" b="1" dirty="0" smtClean="0"/>
              <a:t>Списъка е както личен така и за бизнеса</a:t>
            </a:r>
            <a:r>
              <a:rPr lang="en-GB" altLang="en-US" sz="2400" b="1" dirty="0" smtClean="0"/>
              <a:t>:</a:t>
            </a:r>
          </a:p>
          <a:p>
            <a:pPr marL="457200" indent="-457200" algn="ctr" eaLnBrk="1" hangingPunct="1">
              <a:lnSpc>
                <a:spcPct val="70000"/>
              </a:lnSpc>
              <a:buFontTx/>
              <a:buNone/>
            </a:pPr>
            <a:endParaRPr lang="en-GB" altLang="en-US" sz="20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С</a:t>
            </a:r>
            <a:r>
              <a:rPr lang="bg-BG" altLang="en-US" sz="2400" dirty="0" smtClean="0"/>
              <a:t>илни страни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С</a:t>
            </a:r>
            <a:r>
              <a:rPr lang="bg-BG" altLang="en-US" sz="2400" dirty="0" smtClean="0"/>
              <a:t>лабости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В</a:t>
            </a:r>
            <a:r>
              <a:rPr lang="bg-BG" altLang="en-US" sz="2400" dirty="0" smtClean="0"/>
              <a:t>ъзможности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З</a:t>
            </a:r>
            <a:r>
              <a:rPr lang="bg-BG" altLang="en-US" sz="2400" dirty="0" smtClean="0"/>
              <a:t>аплахи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FF0000"/>
              </a:buClr>
            </a:pPr>
            <a:endParaRPr lang="en-GB" altLang="en-US" sz="2000" dirty="0" smtClean="0"/>
          </a:p>
          <a:p>
            <a:pPr marL="457200" indent="-457200" eaLnBrk="1" hangingPunct="1">
              <a:lnSpc>
                <a:spcPct val="70000"/>
              </a:lnSpc>
              <a:buFontTx/>
              <a:buNone/>
            </a:pPr>
            <a:r>
              <a:rPr lang="bg-BG" altLang="en-US" sz="2400" dirty="0" smtClean="0"/>
              <a:t>Взимат се в предвид такива фактори като</a:t>
            </a:r>
            <a:r>
              <a:rPr lang="en-GB" altLang="en-US" sz="2400" dirty="0" smtClean="0"/>
              <a:t>:</a:t>
            </a:r>
          </a:p>
          <a:p>
            <a:pPr marL="457200" indent="-457200" eaLnBrk="1" hangingPunct="1">
              <a:lnSpc>
                <a:spcPct val="70000"/>
              </a:lnSpc>
              <a:buFontTx/>
              <a:buNone/>
            </a:pPr>
            <a:endParaRPr lang="en-GB" altLang="en-US" sz="2000" dirty="0" smtClean="0"/>
          </a:p>
          <a:p>
            <a:pPr marL="457200" indent="-457200" eaLnBrk="1" hangingPunct="1">
              <a:lnSpc>
                <a:spcPct val="70000"/>
              </a:lnSpc>
              <a:buFontTx/>
              <a:buChar char=""/>
            </a:pPr>
            <a:r>
              <a:rPr lang="bg-BG" altLang="en-US" sz="2400" dirty="0" smtClean="0"/>
              <a:t>Икономическата действителност в момента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FontTx/>
              <a:buChar char=""/>
            </a:pPr>
            <a:r>
              <a:rPr lang="bg-BG" altLang="en-US" sz="2400" dirty="0" smtClean="0"/>
              <a:t>Тенденции в обществото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FontTx/>
              <a:buChar char=""/>
            </a:pPr>
            <a:r>
              <a:rPr lang="bg-BG" altLang="en-US" sz="2400" dirty="0" smtClean="0"/>
              <a:t>Личен опит 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lt-LT" sz="1700" b="1" dirty="0" smtClean="0"/>
          </a:p>
        </p:txBody>
      </p:sp>
      <p:pic>
        <p:nvPicPr>
          <p:cNvPr id="2969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255588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 </a:t>
            </a:r>
            <a:r>
              <a:rPr lang="en-GB" b="1" u="sng" dirty="0" smtClean="0"/>
              <a:t>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Акценти за запомняне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altLang="en-US" sz="2600" dirty="0"/>
          </a:p>
          <a:p>
            <a:pPr marL="457200" indent="-457200"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2600" dirty="0" smtClean="0"/>
              <a:t>Бъдете честни за вашите силни и слаби страни</a:t>
            </a:r>
            <a:r>
              <a:rPr lang="en-GB" altLang="en-US" sz="2600" dirty="0" smtClean="0"/>
              <a:t>.</a:t>
            </a:r>
            <a:endParaRPr lang="en-GB" altLang="en-US" sz="2600" dirty="0"/>
          </a:p>
          <a:p>
            <a:pPr marL="457200" indent="-457200"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2600" dirty="0" smtClean="0"/>
              <a:t>Вземето под внимание и личните си такива, както и тези засягащи вашата бизнес идея</a:t>
            </a:r>
            <a:r>
              <a:rPr lang="en-GB" altLang="en-US" sz="2600" dirty="0" smtClean="0"/>
              <a:t>.</a:t>
            </a:r>
            <a:endParaRPr lang="en-GB" altLang="en-US" sz="2600" dirty="0"/>
          </a:p>
          <a:p>
            <a:pPr marL="457200" indent="-457200"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2600" dirty="0" smtClean="0"/>
              <a:t>Вземете под внимание и влиянието на външни фактори, такива като, икономическата ситуация в момента и тенденциите в обществото</a:t>
            </a:r>
            <a:r>
              <a:rPr lang="en-GB" altLang="en-US" sz="2600" dirty="0" smtClean="0"/>
              <a:t>.</a:t>
            </a:r>
            <a:endParaRPr lang="en-GB" altLang="en-US" sz="2600" dirty="0"/>
          </a:p>
          <a:p>
            <a:pPr marL="457200" indent="-457200"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2600" dirty="0" smtClean="0"/>
              <a:t>Използвайте</a:t>
            </a:r>
            <a:r>
              <a:rPr lang="en-GB" altLang="en-US" sz="2600" dirty="0" smtClean="0"/>
              <a:t> </a:t>
            </a:r>
            <a:r>
              <a:rPr lang="bg-BG" altLang="en-US" sz="2600" b="1" dirty="0" smtClean="0"/>
              <a:t>ССВЗ план за действие</a:t>
            </a:r>
            <a:r>
              <a:rPr lang="en-GB" altLang="en-US" sz="2600" dirty="0" smtClean="0"/>
              <a:t> </a:t>
            </a:r>
            <a:r>
              <a:rPr lang="bg-BG" altLang="en-US" sz="2600" dirty="0" smtClean="0"/>
              <a:t>да ви помогне да достигнете до тези области, които за вас са били определени като Възможности и Заплахи</a:t>
            </a:r>
            <a:r>
              <a:rPr lang="en-GB" altLang="en-US" sz="2600" dirty="0" smtClean="0"/>
              <a:t>.</a:t>
            </a:r>
            <a:endParaRPr lang="en-GB" altLang="en-US" sz="2600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255588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 модул</a:t>
            </a:r>
            <a:r>
              <a:rPr lang="en-GB" sz="3200" b="1" u="sng" dirty="0" smtClean="0"/>
              <a:t> 3 </a:t>
            </a:r>
            <a:br>
              <a:rPr lang="en-GB" sz="3200" b="1" u="sng" dirty="0" smtClean="0"/>
            </a:br>
            <a:r>
              <a:rPr lang="bg-BG" sz="3200" b="1" u="sng" dirty="0" smtClean="0"/>
              <a:t>Бизнес структура</a:t>
            </a:r>
            <a:r>
              <a:rPr lang="en-GB" sz="3200" b="1" dirty="0" smtClean="0"/>
              <a:t> (</a:t>
            </a:r>
            <a:r>
              <a:rPr lang="bg-BG" sz="3200" b="1" dirty="0" smtClean="0"/>
              <a:t>приложима във Великобритания</a:t>
            </a:r>
            <a:r>
              <a:rPr lang="en-GB" sz="3200" b="1" dirty="0" smtClean="0"/>
              <a:t>)</a:t>
            </a:r>
            <a:endParaRPr lang="lt-LT" sz="3200" b="1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49225" y="1638300"/>
            <a:ext cx="5561013" cy="46513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r>
              <a:rPr lang="bg-BG" altLang="en-US" sz="2000" b="1" dirty="0" smtClean="0"/>
              <a:t>Едноличен Търговец</a:t>
            </a:r>
            <a:endParaRPr lang="en-GB" altLang="en-US" sz="2000" b="1" dirty="0" smtClean="0"/>
          </a:p>
          <a:p>
            <a:pPr marL="0" indent="0" eaLnBrk="1" hangingPunct="1">
              <a:buClr>
                <a:srgbClr val="FF0000"/>
              </a:buClr>
              <a:buFontTx/>
              <a:buNone/>
            </a:pPr>
            <a:r>
              <a:rPr lang="bg-BG" altLang="en-US" sz="2000" dirty="0" smtClean="0"/>
              <a:t>Трябва да я регистрирате в Местното Данъчно управление до три месеца</a:t>
            </a:r>
            <a:endParaRPr lang="en-GB" altLang="en-US" sz="2000" dirty="0" smtClean="0"/>
          </a:p>
          <a:p>
            <a:pPr marL="0" indent="0" eaLnBrk="1" hangingPunct="1">
              <a:buClr>
                <a:srgbClr val="FF0000"/>
              </a:buClr>
              <a:buFontTx/>
              <a:buNone/>
            </a:pPr>
            <a:r>
              <a:rPr lang="bg-BG" altLang="en-US" sz="2000" dirty="0" smtClean="0"/>
              <a:t>Да заплатите Национален Осигурителен Налог </a:t>
            </a:r>
            <a:r>
              <a:rPr lang="en-GB" altLang="en-US" sz="2000" dirty="0" smtClean="0"/>
              <a:t>(</a:t>
            </a:r>
            <a:r>
              <a:rPr lang="bg-BG" altLang="en-US" sz="2000" dirty="0" smtClean="0"/>
              <a:t> втори или четвърти клас</a:t>
            </a:r>
            <a:r>
              <a:rPr lang="en-GB" altLang="en-US" sz="2000" dirty="0" smtClean="0"/>
              <a:t>)</a:t>
            </a:r>
          </a:p>
          <a:p>
            <a:pPr marL="0" indent="0" eaLnBrk="1" hangingPunct="1">
              <a:buClr>
                <a:srgbClr val="FF0000"/>
              </a:buClr>
              <a:buFontTx/>
              <a:buNone/>
            </a:pPr>
            <a:r>
              <a:rPr lang="bg-BG" altLang="en-US" sz="2000" dirty="0" smtClean="0"/>
              <a:t>Да съхранявате финансовата документация 6 години</a:t>
            </a:r>
            <a:r>
              <a:rPr lang="en-GB" altLang="en-US" sz="2000" dirty="0" smtClean="0"/>
              <a:t> </a:t>
            </a:r>
          </a:p>
          <a:p>
            <a:pPr marL="0" indent="0" eaLnBrk="1" hangingPunct="1">
              <a:buClr>
                <a:srgbClr val="FF0000"/>
              </a:buClr>
              <a:buFontTx/>
              <a:buNone/>
            </a:pPr>
            <a:r>
              <a:rPr lang="bg-BG" altLang="en-US" sz="2000" dirty="0" smtClean="0"/>
              <a:t>Да се регистрирате по ДДС, ако оборота ви за година надхвърли 82000 паунда</a:t>
            </a:r>
            <a:endParaRPr lang="en-GB" altLang="en-US" sz="2000" dirty="0" smtClean="0"/>
          </a:p>
          <a:p>
            <a:pPr marL="0" indent="0" eaLnBrk="1" hangingPunct="1">
              <a:buClr>
                <a:srgbClr val="FF0000"/>
              </a:buClr>
              <a:buFontTx/>
              <a:buNone/>
            </a:pPr>
            <a:r>
              <a:rPr lang="bg-BG" altLang="en-US" sz="2000" dirty="0" smtClean="0"/>
              <a:t>Спазване на процедурите по защита на работещите, здравни и безопасност на труда. </a:t>
            </a:r>
            <a:endParaRPr lang="en-GB" altLang="en-US" sz="2000" dirty="0" smtClean="0"/>
          </a:p>
          <a:p>
            <a:pPr marL="0" indent="0" eaLnBrk="1" hangingPunct="1">
              <a:buClr>
                <a:srgbClr val="FF0000"/>
              </a:buClr>
              <a:buFontTx/>
              <a:buNone/>
            </a:pPr>
            <a:r>
              <a:rPr lang="en-GB" altLang="en-US" sz="2000" dirty="0" smtClean="0"/>
              <a:t> </a:t>
            </a:r>
            <a:r>
              <a:rPr lang="bg-BG" altLang="en-US" sz="2000" dirty="0" smtClean="0"/>
              <a:t>Носите отговорности за задълженията си, можете да имате и много работници</a:t>
            </a:r>
            <a:endParaRPr lang="lt-LT" sz="2000" dirty="0" smtClean="0"/>
          </a:p>
        </p:txBody>
      </p:sp>
      <p:pic>
        <p:nvPicPr>
          <p:cNvPr id="3174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234950"/>
            <a:ext cx="2163762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5830888" y="1674813"/>
            <a:ext cx="580072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b="1" dirty="0" smtClean="0">
                <a:solidFill>
                  <a:srgbClr val="404040"/>
                </a:solidFill>
                <a:latin typeface="Trebuchet MS" pitchFamily="34" charset="0"/>
              </a:rPr>
              <a:t>Партньорство</a:t>
            </a:r>
            <a:r>
              <a:rPr lang="en-GB" altLang="en-US" sz="2000" b="1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r>
              <a:rPr lang="en-GB" altLang="en-US" sz="2000" b="1" dirty="0">
                <a:solidFill>
                  <a:srgbClr val="404040"/>
                </a:solidFill>
                <a:latin typeface="Trebuchet MS" pitchFamily="34" charset="0"/>
              </a:rPr>
              <a:t>****</a:t>
            </a: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Обща отговорност за задълженията</a:t>
            </a:r>
            <a:r>
              <a:rPr lang="en-GB" altLang="en-US" sz="20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en-GB" altLang="en-US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  <a:sym typeface="Wingdings" pitchFamily="2" charset="2"/>
              </a:rPr>
              <a:t>Препоръчително, но не правно задължително подписване на Партньорско Съглашение</a:t>
            </a:r>
            <a:endParaRPr lang="en-GB" altLang="en-US" sz="2000" dirty="0" smtClean="0">
              <a:solidFill>
                <a:srgbClr val="404040"/>
              </a:solidFill>
              <a:latin typeface="Trebuchet MS" pitchFamily="34" charset="0"/>
              <a:sym typeface="Wingdings" pitchFamily="2" charset="2"/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bg-BG" altLang="en-US" sz="2000" b="1" dirty="0" smtClean="0">
                <a:solidFill>
                  <a:srgbClr val="404040"/>
                </a:solidFill>
                <a:latin typeface="Trebuchet MS" pitchFamily="34" charset="0"/>
              </a:rPr>
              <a:t>ООД</a:t>
            </a:r>
            <a:r>
              <a:rPr lang="en-GB" altLang="en-US" sz="2000" b="1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Има отделна самоличност от този, които я управлява</a:t>
            </a:r>
            <a:r>
              <a:rPr lang="en-GB" altLang="en-US" sz="20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en-GB" altLang="en-US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Регистрира се в Камарата на компаниите</a:t>
            </a:r>
            <a:r>
              <a:rPr lang="en-GB" altLang="en-US" sz="20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en-GB" altLang="en-US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Компанията е отговорна за всички задължения</a:t>
            </a:r>
            <a:r>
              <a:rPr lang="en-GB" altLang="en-US" sz="20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en-GB" altLang="en-US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Правно задължена да представя финансовите си отчети в Камарата на компаниите </a:t>
            </a:r>
            <a:r>
              <a:rPr lang="en-GB" altLang="en-US" sz="2000" dirty="0" smtClean="0">
                <a:solidFill>
                  <a:srgbClr val="404040"/>
                </a:solidFill>
                <a:latin typeface="Trebuchet MS" pitchFamily="34" charset="0"/>
              </a:rPr>
              <a:t> </a:t>
            </a:r>
            <a:endParaRPr lang="en-GB" altLang="en-US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Финансовите отчети са публични </a:t>
            </a:r>
            <a:endParaRPr lang="en-GB" altLang="en-US" sz="2000" dirty="0">
              <a:solidFill>
                <a:srgbClr val="404040"/>
              </a:solidFill>
              <a:latin typeface="Trebuchet MS" pitchFamily="34" charset="0"/>
            </a:endParaRPr>
          </a:p>
          <a:p>
            <a:pPr defTabSz="457200">
              <a:spcBef>
                <a:spcPts val="1000"/>
              </a:spcBef>
              <a:buClr>
                <a:srgbClr val="FF0000"/>
              </a:buClr>
              <a:buSzPct val="80000"/>
            </a:pPr>
            <a:r>
              <a:rPr lang="bg-BG" altLang="en-US" sz="2000" dirty="0" smtClean="0">
                <a:solidFill>
                  <a:srgbClr val="404040"/>
                </a:solidFill>
                <a:latin typeface="Trebuchet MS" pitchFamily="34" charset="0"/>
              </a:rPr>
              <a:t>Вие ще бъдете собственик/директор</a:t>
            </a:r>
            <a:endParaRPr lang="lt-LT" sz="2000" dirty="0">
              <a:solidFill>
                <a:srgbClr val="40404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211263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</a:t>
            </a:r>
            <a:r>
              <a:rPr lang="en-GB" b="1" u="sng" dirty="0" smtClean="0"/>
              <a:t> 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Акценти за запомняне </a:t>
            </a:r>
            <a:endParaRPr lang="lt-LT" b="1" dirty="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marL="457200" indent="-457200" eaLnBrk="1" hangingPunct="1">
              <a:buClr>
                <a:srgbClr val="C0E474"/>
              </a:buClr>
            </a:pPr>
            <a:r>
              <a:rPr lang="bg-BG" altLang="en-US" sz="2400" dirty="0" smtClean="0"/>
              <a:t>Винаги ще носите правна отговорност без значение от формата която ще изберете</a:t>
            </a:r>
            <a:endParaRPr lang="en-GB" altLang="en-US" sz="2400" dirty="0" smtClean="0"/>
          </a:p>
          <a:p>
            <a:pPr marL="457200" indent="-457200" eaLnBrk="1" hangingPunct="1">
              <a:buClr>
                <a:srgbClr val="C0E474"/>
              </a:buClr>
            </a:pPr>
            <a:r>
              <a:rPr lang="bg-BG" altLang="en-US" sz="2400" dirty="0" smtClean="0"/>
              <a:t>Трябва да се запознаете с всички правни отговорности и да действате в съответствие с тях</a:t>
            </a:r>
            <a:endParaRPr lang="en-GB" altLang="en-US" sz="2400" dirty="0" smtClean="0"/>
          </a:p>
          <a:p>
            <a:pPr marL="457200" indent="-457200" eaLnBrk="1" hangingPunct="1">
              <a:buClr>
                <a:srgbClr val="C0E474"/>
              </a:buClr>
            </a:pPr>
            <a:r>
              <a:rPr lang="bg-BG" altLang="en-US" sz="2400" dirty="0" smtClean="0"/>
              <a:t>Тези отговорности включват</a:t>
            </a:r>
            <a:r>
              <a:rPr lang="en-GB" altLang="en-US" sz="2400" dirty="0" smtClean="0"/>
              <a:t>:</a:t>
            </a:r>
          </a:p>
          <a:p>
            <a:pPr marL="457200" indent="-457200" eaLnBrk="1" hangingPunct="1">
              <a:buFont typeface="Wingdings 3" pitchFamily="18" charset="2"/>
              <a:buNone/>
            </a:pPr>
            <a:endParaRPr lang="lt-LT" b="1" dirty="0" smtClean="0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804863" y="4030663"/>
            <a:ext cx="1943100" cy="10080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dirty="0" smtClean="0">
                <a:ea typeface="ＭＳ Ｐゴシック" pitchFamily="-32" charset="-128"/>
              </a:rPr>
              <a:t>Такси и данъци</a:t>
            </a:r>
            <a:endParaRPr lang="en-GB" dirty="0">
              <a:ea typeface="ＭＳ Ｐゴシック" pitchFamily="-32" charset="-128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760788" y="3929063"/>
            <a:ext cx="1944687" cy="10398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dirty="0" smtClean="0">
                <a:ea typeface="ＭＳ Ｐゴシック" pitchFamily="-32" charset="-128"/>
              </a:rPr>
              <a:t>Осигуровки</a:t>
            </a:r>
            <a:endParaRPr lang="en-GB" dirty="0">
              <a:ea typeface="ＭＳ Ｐゴシック" pitchFamily="-32" charset="-128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6711950" y="3898900"/>
            <a:ext cx="1943100" cy="103981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dirty="0" smtClean="0">
                <a:ea typeface="ＭＳ Ｐゴシック" pitchFamily="-32" charset="-128"/>
              </a:rPr>
              <a:t>Наемане на персонал</a:t>
            </a:r>
            <a:endParaRPr lang="en-GB" dirty="0">
              <a:ea typeface="ＭＳ Ｐゴシック" pitchFamily="-32" charset="-128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247900" y="5108575"/>
            <a:ext cx="1944688" cy="1081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dirty="0" smtClean="0">
                <a:ea typeface="ＭＳ Ｐゴシック" pitchFamily="-32" charset="-128"/>
              </a:rPr>
              <a:t>Национална осигуровка</a:t>
            </a:r>
            <a:endParaRPr lang="en-GB" dirty="0">
              <a:ea typeface="ＭＳ Ｐゴシック" pitchFamily="-32" charset="-128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357813" y="5181600"/>
            <a:ext cx="2046287" cy="1008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dirty="0" smtClean="0">
                <a:ea typeface="ＭＳ Ｐゴシック" pitchFamily="-32" charset="-128"/>
              </a:rPr>
              <a:t>ДДС</a:t>
            </a:r>
            <a:endParaRPr lang="en-GB" dirty="0">
              <a:ea typeface="ＭＳ Ｐゴシック" pitchFamily="-32" charset="-128"/>
            </a:endParaRPr>
          </a:p>
        </p:txBody>
      </p:sp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206375"/>
            <a:ext cx="21653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 </a:t>
            </a:r>
            <a:r>
              <a:rPr lang="en-GB" b="1" u="sng" dirty="0" smtClean="0"/>
              <a:t>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Какво е маркетингово проучване</a:t>
            </a:r>
            <a:r>
              <a:rPr lang="en-GB" b="1" dirty="0" smtClean="0"/>
              <a:t>?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r>
              <a:rPr lang="bg-BG" sz="2400" dirty="0" smtClean="0"/>
              <a:t>Това е основата на вашия бизнес план</a:t>
            </a:r>
            <a:r>
              <a:rPr lang="en-GB" sz="2400" dirty="0" smtClean="0"/>
              <a:t>. </a:t>
            </a:r>
            <a:r>
              <a:rPr lang="bg-BG" sz="2400" dirty="0" smtClean="0"/>
              <a:t>Осигурява ви важна информация, което е необходима за да можете да разберете дали има пазар за вашите продукти/услуги. </a:t>
            </a:r>
            <a:endParaRPr lang="en-GB" sz="2400" dirty="0"/>
          </a:p>
          <a:p>
            <a:pPr marL="0" indent="0" algn="ctr" eaLnBrk="1" hangingPunct="1">
              <a:lnSpc>
                <a:spcPct val="80000"/>
              </a:lnSpc>
              <a:buClr>
                <a:srgbClr val="FF0000"/>
              </a:buClr>
              <a:buFontTx/>
              <a:buNone/>
              <a:defRPr/>
            </a:pPr>
            <a:endParaRPr lang="en-GB" sz="2400" dirty="0"/>
          </a:p>
          <a:p>
            <a:pPr marL="457200" indent="-4572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400" dirty="0" smtClean="0"/>
              <a:t>Непрекъсната дейност докато упражнявате бизнеса си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indent="-4572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400" dirty="0" smtClean="0"/>
              <a:t>Показва, че сте открили необходимост от вашите стоки/услуги</a:t>
            </a:r>
            <a:r>
              <a:rPr lang="en-GB" sz="2400" dirty="0" smtClean="0"/>
              <a:t>.</a:t>
            </a:r>
            <a:endParaRPr lang="en-GB" sz="2400" dirty="0"/>
          </a:p>
          <a:p>
            <a:pPr marL="457200" indent="-4572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400" dirty="0" smtClean="0"/>
              <a:t>Концентрира се върху 4 основни сфери</a:t>
            </a:r>
            <a:r>
              <a:rPr lang="en-GB" sz="2400" dirty="0" smtClean="0"/>
              <a:t>:</a:t>
            </a:r>
            <a:endParaRPr lang="en-GB" sz="2400" dirty="0"/>
          </a:p>
          <a:p>
            <a:pPr marL="457200" indent="-4572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GB" sz="2400" dirty="0"/>
          </a:p>
          <a:p>
            <a:pPr marL="838200" lvl="1" indent="-3810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600" b="1" dirty="0" smtClean="0"/>
              <a:t>Промишленост/индустрия</a:t>
            </a:r>
            <a:endParaRPr lang="en-GB" sz="2600" b="1" dirty="0"/>
          </a:p>
          <a:p>
            <a:pPr marL="838200" lvl="1" indent="-3810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600" b="1" dirty="0" smtClean="0"/>
              <a:t>Потребители</a:t>
            </a:r>
            <a:endParaRPr lang="en-GB" sz="2600" b="1" dirty="0"/>
          </a:p>
          <a:p>
            <a:pPr marL="838200" lvl="1" indent="-3810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600" b="1" dirty="0" smtClean="0"/>
              <a:t>Конкуренти</a:t>
            </a:r>
            <a:endParaRPr lang="en-GB" sz="2600" b="1" dirty="0"/>
          </a:p>
          <a:p>
            <a:pPr marL="838200" lvl="1" indent="-381000" eaLnBrk="1" hangingPunct="1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sz="2600" b="1" dirty="0" smtClean="0"/>
              <a:t>Доставчици</a:t>
            </a:r>
            <a:endParaRPr lang="en-GB" sz="2600" b="1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317500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475" y="4778375"/>
            <a:ext cx="1944688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227138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</a:t>
            </a:r>
            <a:r>
              <a:rPr lang="en-GB" b="1" u="sng" dirty="0" smtClean="0"/>
              <a:t> 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История на индустрията</a:t>
            </a:r>
            <a:endParaRPr lang="lt-LT" b="1" dirty="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498012" cy="4684713"/>
          </a:xfrm>
        </p:spPr>
        <p:txBody>
          <a:bodyPr/>
          <a:lstStyle/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Какви са прогнозите за този вид индустрия? </a:t>
            </a:r>
            <a:r>
              <a:rPr lang="en-GB" altLang="en-US" sz="2400" dirty="0" smtClean="0"/>
              <a:t>(</a:t>
            </a:r>
            <a:r>
              <a:rPr lang="bg-BG" altLang="en-US" sz="2400" dirty="0" smtClean="0"/>
              <a:t>ръст или спад</a:t>
            </a:r>
            <a:r>
              <a:rPr lang="en-GB" altLang="en-US" sz="2400" dirty="0" smtClean="0"/>
              <a:t>)? </a:t>
            </a:r>
            <a:r>
              <a:rPr lang="bg-BG" altLang="en-US" sz="2400" dirty="0" smtClean="0"/>
              <a:t>Намерете актуална статистика, за да подкрепите тази прогноза</a:t>
            </a:r>
            <a:r>
              <a:rPr lang="en-GB" altLang="en-US" sz="2400" i="1" dirty="0" smtClean="0"/>
              <a:t>.</a:t>
            </a:r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Какви </a:t>
            </a:r>
            <a:r>
              <a:rPr lang="bg-BG" altLang="en-US" sz="2400" dirty="0" smtClean="0"/>
              <a:t>трудностите или пречки можете да срещнете при влизането на пазара? 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Как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оперира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въпросната индустрия</a:t>
            </a:r>
            <a:r>
              <a:rPr lang="en-US" altLang="en-US" sz="2400" dirty="0" smtClean="0"/>
              <a:t>?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Има ли надзорно тяло или асоциация? </a:t>
            </a: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Кои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са новите, модерни и растящи сфери в тази индустрията</a:t>
            </a:r>
            <a:r>
              <a:rPr lang="en-GB" altLang="en-US" sz="2400" dirty="0" smtClean="0"/>
              <a:t>?</a:t>
            </a:r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endParaRPr lang="en-GB" altLang="en-US" sz="2400" dirty="0" smtClean="0"/>
          </a:p>
          <a:p>
            <a:pPr marL="457200" indent="-457200" eaLnBrk="1" hangingPunct="1">
              <a:lnSpc>
                <a:spcPct val="70000"/>
              </a:lnSpc>
              <a:buClr>
                <a:srgbClr val="C0E474"/>
              </a:buClr>
            </a:pPr>
            <a:r>
              <a:rPr lang="bg-BG" altLang="en-US" sz="2400" b="1" dirty="0" smtClean="0"/>
              <a:t>Каквито и да са факти</a:t>
            </a:r>
            <a:r>
              <a:rPr lang="en-GB" altLang="en-US" sz="2400" dirty="0" smtClean="0"/>
              <a:t> </a:t>
            </a:r>
            <a:r>
              <a:rPr lang="bg-BG" altLang="en-US" sz="2400" dirty="0" smtClean="0"/>
              <a:t>появили се в медиите, които биха могли да имат въздействие върху индустрията, например храна, здраве, политически аспекти</a:t>
            </a:r>
            <a:r>
              <a:rPr lang="en-GB" altLang="en-US" sz="2400" dirty="0" smtClean="0"/>
              <a:t>?</a:t>
            </a:r>
          </a:p>
          <a:p>
            <a:pPr marL="457200" indent="-4572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lt-LT" b="1" dirty="0" smtClean="0"/>
          </a:p>
        </p:txBody>
      </p:sp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317500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dirty="0" smtClean="0"/>
              <a:t>Сегментиране на пазара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Кой е вашият потребител</a:t>
            </a:r>
            <a:r>
              <a:rPr lang="en-GB" b="1" dirty="0" smtClean="0"/>
              <a:t>?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</p:txBody>
      </p:sp>
      <p:pic>
        <p:nvPicPr>
          <p:cNvPr id="3584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75" y="317500"/>
            <a:ext cx="2165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27113" y="2390775"/>
            <a:ext cx="2325687" cy="129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2400" b="1" dirty="0" smtClean="0"/>
              <a:t>Пол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955800" y="4457700"/>
            <a:ext cx="2325688" cy="1300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2400" b="1" dirty="0" smtClean="0"/>
              <a:t>Култура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027613" y="4457700"/>
            <a:ext cx="2325687" cy="1300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2400" b="1" dirty="0" smtClean="0"/>
              <a:t>Хобита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733800" y="2420938"/>
            <a:ext cx="2325688" cy="129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2400" b="1" dirty="0" smtClean="0"/>
              <a:t>Възраст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510338" y="2390775"/>
            <a:ext cx="2324100" cy="129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sz="2400" b="1" dirty="0" smtClean="0"/>
              <a:t>Доходи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bg-BG" b="1" dirty="0" smtClean="0"/>
              <a:t>Маркетингово проучване</a:t>
            </a:r>
            <a:r>
              <a:rPr lang="en-GB" b="1" dirty="0" smtClean="0"/>
              <a:t>: </a:t>
            </a:r>
            <a:r>
              <a:rPr lang="bg-BG" b="1" dirty="0" smtClean="0"/>
              <a:t>Как</a:t>
            </a:r>
            <a:r>
              <a:rPr lang="en-GB" b="1" dirty="0" smtClean="0"/>
              <a:t>?</a:t>
            </a:r>
            <a:endParaRPr lang="lt-LT" b="1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3465513" y="1430338"/>
            <a:ext cx="5489575" cy="4651375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600" b="1" dirty="0" smtClean="0"/>
              <a:t>Проучване на бюро</a:t>
            </a:r>
            <a:r>
              <a:rPr lang="en-GB" altLang="en-US" sz="2600" b="1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Интернет</a:t>
            </a:r>
            <a:r>
              <a:rPr lang="en-GB" altLang="en-US" sz="2400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Вестници</a:t>
            </a:r>
            <a:endParaRPr lang="en-GB" altLang="en-US" sz="2400" dirty="0" smtClean="0"/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Списания</a:t>
            </a:r>
            <a:endParaRPr lang="en-GB" altLang="en-US" sz="2400" dirty="0" smtClean="0"/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Специализирани издания</a:t>
            </a:r>
            <a:r>
              <a:rPr lang="en-GB" altLang="en-US" sz="2400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en-GB" altLang="en-US" sz="2400" dirty="0" smtClean="0"/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600" b="1" dirty="0" smtClean="0"/>
              <a:t>Проучване на място</a:t>
            </a:r>
            <a:r>
              <a:rPr lang="en-GB" altLang="en-US" sz="2600" b="1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Посещения</a:t>
            </a:r>
            <a:r>
              <a:rPr lang="en-GB" altLang="en-US" sz="2400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Фокус групи</a:t>
            </a:r>
            <a:r>
              <a:rPr lang="en-GB" altLang="en-US" sz="2400" dirty="0" smtClean="0"/>
              <a:t>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Въпросници</a:t>
            </a:r>
            <a:endParaRPr lang="en-GB" altLang="en-US" sz="2400" dirty="0" smtClean="0"/>
          </a:p>
          <a:p>
            <a:pPr marL="457200" lvl="1" indent="0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r>
              <a:rPr lang="bg-BG" altLang="en-US" sz="2400" dirty="0" smtClean="0"/>
              <a:t>Стани</a:t>
            </a:r>
            <a:r>
              <a:rPr lang="en-GB" altLang="en-US" sz="2400" dirty="0" smtClean="0"/>
              <a:t> / </a:t>
            </a:r>
            <a:r>
              <a:rPr lang="bg-BG" altLang="en-US" sz="2400" dirty="0" smtClean="0"/>
              <a:t>Обикаляй яко</a:t>
            </a:r>
            <a:r>
              <a:rPr lang="en-GB" altLang="en-US" sz="2400" dirty="0" smtClean="0"/>
              <a:t> 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lt-LT" b="1" dirty="0" smtClean="0"/>
          </a:p>
        </p:txBody>
      </p:sp>
      <p:pic>
        <p:nvPicPr>
          <p:cNvPr id="3686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317500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4" descr="Image result for Field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lt-L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316550" y="1531085"/>
            <a:ext cx="1381973" cy="16675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380432" y="4189225"/>
            <a:ext cx="1926293" cy="1956391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bg-BG" b="1" dirty="0" smtClean="0"/>
              <a:t>Петте П-та на Маркетинга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</p:txBody>
      </p:sp>
      <p:pic>
        <p:nvPicPr>
          <p:cNvPr id="3789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04375" y="317500"/>
            <a:ext cx="2165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27113" y="2390775"/>
            <a:ext cx="2325687" cy="129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Product</a:t>
            </a:r>
            <a:r>
              <a:rPr lang="bg-BG" sz="2400" b="1" dirty="0" smtClean="0"/>
              <a:t> (продукт)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955800" y="4457700"/>
            <a:ext cx="2325688" cy="1300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Price</a:t>
            </a:r>
            <a:r>
              <a:rPr lang="bg-BG" sz="2400" b="1" dirty="0" smtClean="0"/>
              <a:t> (цена)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027613" y="4457700"/>
            <a:ext cx="2325687" cy="1300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Packaging</a:t>
            </a:r>
            <a:r>
              <a:rPr lang="bg-BG" sz="2400" b="1" dirty="0" smtClean="0"/>
              <a:t> (опаковка)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733800" y="2420938"/>
            <a:ext cx="2325688" cy="129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Promotion</a:t>
            </a:r>
            <a:r>
              <a:rPr lang="bg-BG" sz="2400" b="1" dirty="0" smtClean="0"/>
              <a:t> (промоция)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510338" y="2390775"/>
            <a:ext cx="2324100" cy="12985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Place</a:t>
            </a:r>
            <a:r>
              <a:rPr lang="bg-BG" sz="2400" b="1" dirty="0" smtClean="0"/>
              <a:t> (Място)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3984625"/>
            <a:ext cx="2339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			</a:t>
            </a:r>
            <a:r>
              <a:rPr lang="bg-BG" dirty="0" smtClean="0"/>
              <a:t>Цел на Модул</a:t>
            </a:r>
            <a:r>
              <a:rPr lang="lt-LT" dirty="0" smtClean="0"/>
              <a:t> I</a:t>
            </a:r>
            <a:endParaRPr lang="en-GB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000" b="1" dirty="0" smtClean="0"/>
              <a:t>Целта </a:t>
            </a:r>
            <a:r>
              <a:rPr lang="bg-BG" sz="2000" dirty="0" smtClean="0"/>
              <a:t>на този модул е да се развият способности в обучителите на възрастни, за да могат да предложат високоачествено обучение  по От Предприемачество Към Бизнес за хора в неравностойно положение, като се обърне специално внимание на такива способности като инициативен усет, като през цялото време обучителите са в ролята на съветник, помощник. </a:t>
            </a:r>
            <a:endParaRPr lang="lt-LT" sz="2000" b="1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</a:t>
            </a:r>
            <a:r>
              <a:rPr lang="en-GB" b="1" u="sng" dirty="0" smtClean="0"/>
              <a:t> 3 </a:t>
            </a:r>
            <a:br>
              <a:rPr lang="en-GB" b="1" u="sng" dirty="0" smtClean="0"/>
            </a:br>
            <a:r>
              <a:rPr lang="bg-BG" b="1" dirty="0" smtClean="0"/>
              <a:t>Какво е финансиране на бизнеса</a:t>
            </a:r>
            <a:r>
              <a:rPr lang="en-GB" b="1" dirty="0" smtClean="0"/>
              <a:t>?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498600"/>
            <a:ext cx="9569450" cy="549592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bg-BG" sz="2700" dirty="0" smtClean="0"/>
              <a:t>Това е сумата пари, необходима ви да покриете всички разходи свързани със започването на бизнеса</a:t>
            </a:r>
            <a:r>
              <a:rPr lang="en-GB" sz="2700" b="1" dirty="0" smtClean="0"/>
              <a:t>.</a:t>
            </a:r>
            <a:endParaRPr lang="en-GB" sz="2700" b="1" dirty="0"/>
          </a:p>
          <a:p>
            <a:pPr marL="0" indent="0" eaLnBrk="1" hangingPunct="1">
              <a:buFontTx/>
              <a:buNone/>
              <a:defRPr/>
            </a:pPr>
            <a:r>
              <a:rPr lang="bg-BG" sz="2700" dirty="0" smtClean="0"/>
              <a:t>Проучването на възможните източници за финансиране, ще ви помогне да оцените изпълнимостта на вашата бизнес идея</a:t>
            </a:r>
            <a:r>
              <a:rPr lang="en-GB" sz="2700" dirty="0" smtClean="0"/>
              <a:t>.</a:t>
            </a:r>
            <a:endParaRPr lang="en-GB" sz="2700" dirty="0"/>
          </a:p>
          <a:p>
            <a:pPr marL="0" indent="0" eaLnBrk="1" hangingPunct="1">
              <a:buFontTx/>
              <a:buNone/>
              <a:defRPr/>
            </a:pPr>
            <a:r>
              <a:rPr lang="bg-BG" sz="2700" dirty="0" smtClean="0"/>
              <a:t>Вашият избор ще зависи от много обстоятелства, вида на вашия бизнес, местоположението му, броя работни места които ще се открият и други</a:t>
            </a:r>
            <a:r>
              <a:rPr lang="en-GB" sz="2700" dirty="0" smtClean="0"/>
              <a:t>.</a:t>
            </a:r>
            <a:endParaRPr lang="en-GB" sz="2700" dirty="0"/>
          </a:p>
          <a:p>
            <a:pPr marL="0" indent="0" eaLnBrk="1" hangingPunct="1">
              <a:buFontTx/>
              <a:buNone/>
              <a:defRPr/>
            </a:pPr>
            <a:r>
              <a:rPr lang="bg-BG" sz="2700" dirty="0" smtClean="0"/>
              <a:t>Тези разходи могат да включват</a:t>
            </a:r>
            <a:r>
              <a:rPr lang="en-GB" sz="2700" dirty="0" smtClean="0"/>
              <a:t>:</a:t>
            </a:r>
            <a:endParaRPr lang="en-GB" sz="2700" dirty="0"/>
          </a:p>
          <a:p>
            <a:pPr lvl="1" eaLnBrk="1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700" dirty="0" smtClean="0"/>
              <a:t>Оборудване</a:t>
            </a:r>
            <a:endParaRPr lang="en-GB" sz="2700" dirty="0"/>
          </a:p>
          <a:p>
            <a:pPr lvl="1" eaLnBrk="1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700" dirty="0" smtClean="0"/>
              <a:t>Осгуровка</a:t>
            </a:r>
            <a:endParaRPr lang="en-GB" sz="2700" dirty="0"/>
          </a:p>
          <a:p>
            <a:pPr lvl="1" eaLnBrk="1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700" dirty="0" smtClean="0"/>
              <a:t>Наем</a:t>
            </a:r>
            <a:endParaRPr lang="en-GB" sz="2700" dirty="0"/>
          </a:p>
          <a:p>
            <a:pPr lvl="1" eaLnBrk="1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700" dirty="0" smtClean="0"/>
              <a:t>Складова наличност</a:t>
            </a:r>
            <a:endParaRPr lang="en-GB" sz="2700" dirty="0"/>
          </a:p>
          <a:p>
            <a:pPr lvl="1" eaLnBrk="1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700" dirty="0" smtClean="0"/>
              <a:t>Канцеларски материали</a:t>
            </a:r>
            <a:endParaRPr lang="en-GB" sz="2700" dirty="0"/>
          </a:p>
          <a:p>
            <a:pPr lvl="1" eaLnBrk="1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bg-BG" sz="2700" dirty="0" smtClean="0"/>
              <a:t>Маркетингови материали</a:t>
            </a:r>
            <a:endParaRPr lang="en-GB" sz="2700" dirty="0"/>
          </a:p>
          <a:p>
            <a:pPr marL="0" indent="0" eaLnBrk="1" hangingPunct="1">
              <a:buFont typeface="Wingdings 3" pitchFamily="18" charset="2"/>
              <a:buNone/>
              <a:defRPr/>
            </a:pPr>
            <a:endParaRPr lang="lt-LT" b="1" dirty="0"/>
          </a:p>
        </p:txBody>
      </p:sp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317500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</a:t>
            </a:r>
            <a:r>
              <a:rPr lang="en-GB" b="1" u="sng" dirty="0" smtClean="0"/>
              <a:t> 3 </a:t>
            </a:r>
            <a:br>
              <a:rPr lang="en-GB" b="1" u="sng" dirty="0" smtClean="0"/>
            </a:br>
            <a:r>
              <a:rPr lang="bg-BG" b="1" u="sng" dirty="0" smtClean="0"/>
              <a:t>Финансово планиране</a:t>
            </a:r>
            <a:endParaRPr lang="lt-LT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200" dirty="0" smtClean="0"/>
              <a:t>Личен Бюджет</a:t>
            </a:r>
            <a:endParaRPr lang="en-US" altLang="en-US" sz="3200" dirty="0"/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200" dirty="0" smtClean="0"/>
              <a:t>Прогноза за продажби</a:t>
            </a:r>
            <a:endParaRPr lang="en-US" altLang="en-US" sz="3200" dirty="0"/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200" dirty="0" smtClean="0"/>
              <a:t>Прогноза за кешови приходи и усвояване</a:t>
            </a:r>
            <a:endParaRPr lang="en-US" altLang="en-US" sz="3200" dirty="0" smtClean="0"/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200" dirty="0" smtClean="0"/>
              <a:t>Прогноза за печалба и загуба</a:t>
            </a:r>
            <a:endParaRPr lang="en-US" altLang="en-US" sz="3200" dirty="0" smtClean="0"/>
          </a:p>
          <a:p>
            <a:pPr eaLnBrk="1" hangingPunct="1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200" dirty="0" smtClean="0"/>
              <a:t>Балансова прогноза</a:t>
            </a:r>
            <a:endParaRPr lang="en-US" altLang="en-US" sz="3200" dirty="0"/>
          </a:p>
        </p:txBody>
      </p:sp>
      <p:pic>
        <p:nvPicPr>
          <p:cNvPr id="399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0113" y="317500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irc_mi" descr="Image result for pricing strategy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5771" r="17616"/>
          <a:stretch>
            <a:fillRect/>
          </a:stretch>
        </p:blipFill>
        <p:spPr bwMode="auto">
          <a:xfrm>
            <a:off x="6043613" y="4730750"/>
            <a:ext cx="22098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600200" y="158750"/>
            <a:ext cx="816927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 модул 4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bg-BG" sz="3200" b="1" dirty="0" smtClean="0"/>
              <a:t>Различни стилове на ОПКБ като полезна алтернатива за самовработване </a:t>
            </a:r>
            <a:endParaRPr lang="lt-LT" sz="3200" b="1" dirty="0" smtClean="0"/>
          </a:p>
        </p:txBody>
      </p:sp>
      <p:pic>
        <p:nvPicPr>
          <p:cNvPr id="40962" name="Picture 7" descr="http://3.bp.blogspot.com/-Xy-vp18oxik/Ump2LCdDSBI/AAAAAAAADrY/CBQFjdRgRtE/s1600/Ciara+-+Doone+Rush+Phot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5346700"/>
            <a:ext cx="1155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75" y="5376863"/>
            <a:ext cx="109696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2063" y="5376863"/>
            <a:ext cx="1131887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3950" y="5376863"/>
            <a:ext cx="1149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3300" y="5376863"/>
            <a:ext cx="1149350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C:\Users\Bernie.Cox\AppData\Local\Microsoft\Windows\Temporary Internet Files\Content.Outlook\DURV66NH\Cropped Ka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2650" y="5376863"/>
            <a:ext cx="108108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4" descr="Image result for wh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44066" t="2512" r="19777" b="1971"/>
          <a:stretch>
            <a:fillRect/>
          </a:stretch>
        </p:blipFill>
        <p:spPr bwMode="auto">
          <a:xfrm>
            <a:off x="7043738" y="1912938"/>
            <a:ext cx="26225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23285" y="2998788"/>
            <a:ext cx="6820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g-BG" sz="3600" b="1" dirty="0" smtClean="0"/>
              <a:t>Защо хората избират ОПКБ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Image result for benefits and j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588" y="3757613"/>
            <a:ext cx="40830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600200" y="158750"/>
            <a:ext cx="816927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bg-BG" sz="3200" b="1" dirty="0" smtClean="0"/>
              <a:t>Под модул </a:t>
            </a:r>
            <a:r>
              <a:rPr lang="en-GB" sz="3200" b="1" u="sng" dirty="0" smtClean="0"/>
              <a:t> 4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bg-BG" sz="3200" b="1" dirty="0" smtClean="0"/>
              <a:t>Ползи от ОПКБ</a:t>
            </a:r>
            <a:r>
              <a:rPr lang="en-GB" sz="3200" b="1" dirty="0" smtClean="0"/>
              <a:t>  </a:t>
            </a:r>
            <a:r>
              <a:rPr lang="lt-LT" sz="3200" dirty="0" smtClean="0"/>
              <a:t/>
            </a:r>
            <a:br>
              <a:rPr lang="lt-LT" sz="3200" dirty="0" smtClean="0"/>
            </a:br>
            <a:endParaRPr lang="lt-LT" sz="3200" b="1" dirty="0" smtClean="0"/>
          </a:p>
        </p:txBody>
      </p:sp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658813" y="2244725"/>
            <a:ext cx="86121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800" dirty="0" smtClean="0"/>
              <a:t>ОПКБ създава възможност да проведете времето си и да реализирате доходи, занимавайки се с нещо което наистина харесвате.</a:t>
            </a:r>
            <a:r>
              <a:rPr lang="en-GB" dirty="0" smtClean="0"/>
              <a:t> 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336676" y="317500"/>
            <a:ext cx="9582962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b="1" u="sng" dirty="0" smtClean="0"/>
              <a:t>Под модул</a:t>
            </a:r>
            <a:r>
              <a:rPr lang="en-GB" b="1" u="sng" dirty="0" smtClean="0"/>
              <a:t> 4 </a:t>
            </a:r>
            <a:br>
              <a:rPr lang="en-GB" b="1" u="sng" dirty="0" smtClean="0"/>
            </a:br>
            <a:r>
              <a:rPr lang="bg-BG" b="1" dirty="0" smtClean="0"/>
              <a:t>Възможни пречки при реализирането на ОПКБ</a:t>
            </a:r>
            <a:endParaRPr lang="lt-LT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336675" y="1709738"/>
            <a:ext cx="66167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Липса на мениджърски умения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Недостатъчно капитал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Подценяване на конкуренцията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Неправилно планиране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Местоположение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Проблеми с персонала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Икономически условия 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Правни проблеми</a:t>
            </a:r>
            <a:endParaRPr lang="lt-LT" sz="3200" dirty="0"/>
          </a:p>
          <a:p>
            <a:pPr marL="542925" indent="-542925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bg-BG" sz="3200" dirty="0" smtClean="0"/>
              <a:t>Счетоводни проблеми </a:t>
            </a:r>
            <a:endParaRPr lang="lt-LT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538483" y="3400406"/>
            <a:ext cx="2784619" cy="21046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620838" y="96838"/>
            <a:ext cx="8829675" cy="1365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 модул</a:t>
            </a:r>
            <a:r>
              <a:rPr lang="en-GB" sz="3200" b="1" u="sng" dirty="0" smtClean="0"/>
              <a:t> 4 </a:t>
            </a:r>
            <a:br>
              <a:rPr lang="en-GB" sz="3200" b="1" u="sng" dirty="0" smtClean="0"/>
            </a:br>
            <a:r>
              <a:rPr lang="bg-BG" sz="3200" b="1" u="sng" dirty="0" smtClean="0"/>
              <a:t>Различни видове ОПКБ</a:t>
            </a:r>
            <a:r>
              <a:rPr lang="en-GB" sz="3200" b="1" dirty="0" smtClean="0"/>
              <a:t> </a:t>
            </a:r>
            <a:r>
              <a:rPr lang="lt-LT" sz="3200" dirty="0" smtClean="0"/>
              <a:t/>
            </a:r>
            <a:br>
              <a:rPr lang="lt-LT" sz="3200" dirty="0" smtClean="0"/>
            </a:br>
            <a:endParaRPr lang="lt-LT" sz="3200" b="1" dirty="0" smtClean="0"/>
          </a:p>
        </p:txBody>
      </p:sp>
      <p:sp>
        <p:nvSpPr>
          <p:cNvPr id="11" name="Hexagon 10"/>
          <p:cNvSpPr/>
          <p:nvPr/>
        </p:nvSpPr>
        <p:spPr>
          <a:xfrm>
            <a:off x="1431925" y="1458913"/>
            <a:ext cx="2168525" cy="15843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rgbClr val="7030A0"/>
                </a:solidFill>
              </a:rPr>
              <a:t>Изкуства</a:t>
            </a:r>
            <a:endParaRPr lang="lt-LT" sz="2000" b="1" dirty="0">
              <a:solidFill>
                <a:srgbClr val="7030A0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6904038" y="1446213"/>
            <a:ext cx="2168525" cy="15970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Храна</a:t>
            </a:r>
            <a:endParaRPr lang="lt-LT" dirty="0"/>
          </a:p>
        </p:txBody>
      </p:sp>
      <p:sp>
        <p:nvSpPr>
          <p:cNvPr id="15" name="Hexagon 14"/>
          <p:cNvSpPr/>
          <p:nvPr/>
        </p:nvSpPr>
        <p:spPr>
          <a:xfrm>
            <a:off x="5557838" y="3046413"/>
            <a:ext cx="2132012" cy="15875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rgbClr val="0070C0"/>
                </a:solidFill>
              </a:rPr>
              <a:t>Домашни любимци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lt-LT" dirty="0">
              <a:solidFill>
                <a:srgbClr val="0070C0"/>
              </a:solidFill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1419225" y="4645025"/>
            <a:ext cx="2193925" cy="15843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accent2">
                    <a:lumMod val="50000"/>
                  </a:schemeClr>
                </a:solidFill>
              </a:rPr>
              <a:t>Селско стопанство</a:t>
            </a:r>
            <a:endParaRPr lang="lt-LT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4187825" y="1462088"/>
            <a:ext cx="2170113" cy="15843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accent5"/>
                </a:solidFill>
              </a:rPr>
              <a:t>Красота</a:t>
            </a:r>
            <a:r>
              <a:rPr lang="en-GB" i="1" dirty="0" smtClean="0"/>
              <a:t> </a:t>
            </a:r>
            <a:endParaRPr lang="lt-LT" dirty="0"/>
          </a:p>
        </p:txBody>
      </p:sp>
      <p:sp>
        <p:nvSpPr>
          <p:cNvPr id="18" name="Hexagon 17"/>
          <p:cNvSpPr/>
          <p:nvPr/>
        </p:nvSpPr>
        <p:spPr>
          <a:xfrm>
            <a:off x="6886575" y="4645025"/>
            <a:ext cx="2193925" cy="1601788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Други</a:t>
            </a:r>
            <a:endParaRPr lang="lt-L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Hexagon 18"/>
          <p:cNvSpPr/>
          <p:nvPr/>
        </p:nvSpPr>
        <p:spPr>
          <a:xfrm>
            <a:off x="4183063" y="4637088"/>
            <a:ext cx="2168525" cy="15843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rgbClr val="E97127"/>
                </a:solidFill>
              </a:rPr>
              <a:t>Продажби</a:t>
            </a:r>
            <a:r>
              <a:rPr lang="en-GB" dirty="0" smtClean="0">
                <a:solidFill>
                  <a:srgbClr val="E97127"/>
                </a:solidFill>
              </a:rPr>
              <a:t> </a:t>
            </a:r>
            <a:endParaRPr lang="lt-LT" dirty="0">
              <a:solidFill>
                <a:srgbClr val="E97127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822575" y="3046413"/>
            <a:ext cx="2146300" cy="158432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accent5"/>
                </a:solidFill>
              </a:rPr>
              <a:t>Услуги по обгрижване</a:t>
            </a:r>
            <a:r>
              <a:rPr lang="en-GB" sz="2000" b="1" dirty="0" smtClean="0">
                <a:solidFill>
                  <a:schemeClr val="accent5"/>
                </a:solidFill>
              </a:rPr>
              <a:t> </a:t>
            </a:r>
            <a:endParaRPr lang="lt-LT" sz="2000" b="1" dirty="0">
              <a:solidFill>
                <a:schemeClr val="accent5"/>
              </a:solidFill>
            </a:endParaRPr>
          </a:p>
        </p:txBody>
      </p:sp>
      <p:sp>
        <p:nvSpPr>
          <p:cNvPr id="21" name="Hexagon 20"/>
          <p:cNvSpPr/>
          <p:nvPr/>
        </p:nvSpPr>
        <p:spPr>
          <a:xfrm>
            <a:off x="8280400" y="3057525"/>
            <a:ext cx="2170113" cy="15875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Интериор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lt-LT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0" y="3043238"/>
            <a:ext cx="2219325" cy="15875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rgbClr val="D20CA8"/>
                </a:solidFill>
              </a:rPr>
              <a:t>Занаятчийство</a:t>
            </a:r>
            <a:r>
              <a:rPr lang="en-GB" sz="2000" i="1" dirty="0" smtClean="0">
                <a:solidFill>
                  <a:srgbClr val="D20CA8"/>
                </a:solidFill>
              </a:rPr>
              <a:t> </a:t>
            </a:r>
            <a:endParaRPr lang="lt-LT" sz="2000" dirty="0">
              <a:solidFill>
                <a:srgbClr val="D20CA8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627188" y="311150"/>
            <a:ext cx="7678737" cy="677863"/>
          </a:xfrm>
        </p:spPr>
        <p:txBody>
          <a:bodyPr>
            <a:normAutofit fontScale="90000"/>
          </a:bodyPr>
          <a:lstStyle/>
          <a:p>
            <a:r>
              <a:rPr lang="bg-BG" sz="3200" b="1" u="sng" dirty="0" smtClean="0"/>
              <a:t>Под модул</a:t>
            </a:r>
            <a:r>
              <a:rPr lang="en-US" sz="3200" b="1" u="sng" dirty="0" smtClean="0"/>
              <a:t> 5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g-BG" sz="3200" b="1" dirty="0" smtClean="0"/>
              <a:t>Персоналното развитие</a:t>
            </a:r>
            <a:r>
              <a:rPr lang="en-US" sz="3200" b="1" dirty="0" smtClean="0"/>
              <a:t> </a:t>
            </a:r>
            <a:r>
              <a:rPr lang="en-US" sz="3200" b="1" dirty="0" smtClean="0"/>
              <a:t>–</a:t>
            </a:r>
            <a:br>
              <a:rPr lang="en-US" sz="3200" b="1" dirty="0" smtClean="0"/>
            </a:br>
            <a:r>
              <a:rPr lang="bg-BG" sz="3200" b="1" dirty="0" smtClean="0"/>
              <a:t>Ключ към успеха в ОПКБ</a:t>
            </a:r>
            <a:endParaRPr lang="lt-LT" sz="3200" b="1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517525" y="2160588"/>
            <a:ext cx="8756650" cy="4067175"/>
          </a:xfrm>
        </p:spPr>
        <p:txBody>
          <a:bodyPr/>
          <a:lstStyle/>
          <a:p>
            <a:r>
              <a:rPr lang="bg-BG" sz="2400" dirty="0" smtClean="0"/>
              <a:t>Персоналното развитие е непрекъснат доживотен процес, по време на който всеки може да подобри качеството си на живот, чрез развиването на таланти и собствения си потенциал, умения и способности, като по този начин увеличава шансовете си за достигането на поставените цели и дори мечти</a:t>
            </a:r>
            <a:r>
              <a:rPr lang="en-US" sz="2400" dirty="0" smtClean="0"/>
              <a:t> </a:t>
            </a:r>
            <a:endParaRPr lang="lt-LT" sz="2400" dirty="0" smtClean="0"/>
          </a:p>
          <a:p>
            <a:r>
              <a:rPr lang="bg-BG" sz="2400" dirty="0" smtClean="0"/>
              <a:t>Целите в персоналното развитие се определят индивидуално</a:t>
            </a:r>
            <a:r>
              <a:rPr lang="en-US" sz="2400" dirty="0" smtClean="0"/>
              <a:t> </a:t>
            </a:r>
            <a:endParaRPr lang="lt-LT" sz="2400" dirty="0" smtClean="0"/>
          </a:p>
          <a:p>
            <a:r>
              <a:rPr lang="bg-BG" sz="2400" dirty="0" smtClean="0"/>
              <a:t>Силно се различават при различните хора и изискват специфичен подход при определянето им</a:t>
            </a:r>
            <a:endParaRPr lang="lt-L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595438" y="322263"/>
            <a:ext cx="7678737" cy="677862"/>
          </a:xfrm>
        </p:spPr>
        <p:txBody>
          <a:bodyPr>
            <a:normAutofit fontScale="90000"/>
          </a:bodyPr>
          <a:lstStyle/>
          <a:p>
            <a:r>
              <a:rPr lang="bg-BG" sz="3200" b="1" u="sng" dirty="0" smtClean="0"/>
              <a:t>Под модул </a:t>
            </a:r>
            <a:r>
              <a:rPr lang="en-US" sz="3200" b="1" u="sng" dirty="0" smtClean="0"/>
              <a:t>5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bg-BG" sz="3200" b="1" dirty="0"/>
              <a:t>Персоналното развитие</a:t>
            </a:r>
            <a:r>
              <a:rPr lang="en-US" sz="3200" b="1" dirty="0"/>
              <a:t> –</a:t>
            </a:r>
            <a:br>
              <a:rPr lang="en-US" sz="3200" b="1" dirty="0"/>
            </a:br>
            <a:r>
              <a:rPr lang="bg-BG" sz="3200" b="1" dirty="0"/>
              <a:t>Ключ към успеха в ОПКБ </a:t>
            </a:r>
            <a:endParaRPr lang="lt-LT" sz="3200" b="1" dirty="0" smtClean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9401175" cy="388143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bg-BG" sz="2000" dirty="0" smtClean="0"/>
              <a:t>Предизвикателствата с които можете да се сблъскате при ОПКБ</a:t>
            </a:r>
            <a:r>
              <a:rPr lang="lt-LT" sz="2000" dirty="0" smtClean="0"/>
              <a:t> </a:t>
            </a:r>
            <a:r>
              <a:rPr lang="lt-LT" sz="2000" i="1" dirty="0" smtClean="0"/>
              <a:t>(</a:t>
            </a:r>
            <a:r>
              <a:rPr lang="en-US" sz="2000" i="1" dirty="0" smtClean="0"/>
              <a:t>Meager et al</a:t>
            </a:r>
            <a:r>
              <a:rPr lang="lt-LT" sz="2000" i="1" dirty="0" smtClean="0"/>
              <a:t>, </a:t>
            </a:r>
            <a:r>
              <a:rPr lang="en-US" sz="2000" i="1" dirty="0" smtClean="0"/>
              <a:t>2011)</a:t>
            </a:r>
            <a:r>
              <a:rPr lang="en-US" sz="2000" dirty="0" smtClean="0"/>
              <a:t>:</a:t>
            </a:r>
            <a:endParaRPr lang="lt-LT" sz="2000" dirty="0" smtClean="0"/>
          </a:p>
          <a:p>
            <a:pPr marL="0" indent="0"/>
            <a:r>
              <a:rPr lang="bg-BG" sz="2000" dirty="0" smtClean="0"/>
              <a:t>Недостатъчно познаване на необходимите от вас умения и способности</a:t>
            </a:r>
            <a:r>
              <a:rPr lang="lt-LT" sz="2000" dirty="0" smtClean="0"/>
              <a:t>;</a:t>
            </a:r>
            <a:endParaRPr lang="lt-LT" sz="2000" dirty="0" smtClean="0"/>
          </a:p>
          <a:p>
            <a:pPr marL="0" indent="0"/>
            <a:r>
              <a:rPr lang="bg-BG" sz="2000" dirty="0" smtClean="0"/>
              <a:t>Липса на самооценка като </a:t>
            </a:r>
            <a:r>
              <a:rPr lang="en-US" sz="2000" dirty="0" smtClean="0"/>
              <a:t>“</a:t>
            </a:r>
            <a:r>
              <a:rPr lang="bg-BG" sz="2000" dirty="0" smtClean="0"/>
              <a:t>човек за бизнес</a:t>
            </a:r>
            <a:r>
              <a:rPr lang="en-US" sz="2000" dirty="0" smtClean="0"/>
              <a:t>”;</a:t>
            </a:r>
            <a:endParaRPr lang="lt-LT" sz="2000" dirty="0" smtClean="0"/>
          </a:p>
          <a:p>
            <a:pPr marL="0" indent="0"/>
            <a:r>
              <a:rPr lang="bg-BG" sz="2000" dirty="0" smtClean="0"/>
              <a:t>Липса на бизнес опит и/или липса на подходящо бизнес обучение</a:t>
            </a:r>
            <a:r>
              <a:rPr lang="en-US" sz="2000" dirty="0" smtClean="0"/>
              <a:t>, </a:t>
            </a:r>
            <a:r>
              <a:rPr lang="bg-BG" sz="2000" dirty="0" smtClean="0"/>
              <a:t>с особено внимание на такива умения, като финансови потоци/управление на финансите, маркетинг/печаливш бизнес, създаване и управление на бизнес системи</a:t>
            </a:r>
            <a:r>
              <a:rPr lang="en-US" sz="2000" dirty="0" smtClean="0"/>
              <a:t>;</a:t>
            </a:r>
            <a:endParaRPr lang="lt-LT" sz="2000" dirty="0" smtClean="0"/>
          </a:p>
          <a:p>
            <a:pPr marL="0" indent="0"/>
            <a:r>
              <a:rPr lang="bg-BG" sz="2000" dirty="0" smtClean="0"/>
              <a:t>Недостатъчно </a:t>
            </a:r>
            <a:r>
              <a:rPr lang="en-US" sz="2000" dirty="0" smtClean="0"/>
              <a:t> </a:t>
            </a:r>
            <a:r>
              <a:rPr lang="en-US" sz="2000" dirty="0" smtClean="0"/>
              <a:t>“soft”  </a:t>
            </a:r>
            <a:r>
              <a:rPr lang="bg-BG" sz="2000" dirty="0" smtClean="0"/>
              <a:t>умения</a:t>
            </a:r>
            <a:r>
              <a:rPr lang="en-US" sz="2000" dirty="0" smtClean="0"/>
              <a:t>, </a:t>
            </a:r>
            <a:r>
              <a:rPr lang="bg-BG" sz="2000" dirty="0" smtClean="0"/>
              <a:t>включващи междуличностни умения</a:t>
            </a:r>
            <a:r>
              <a:rPr lang="en-US" sz="2000" dirty="0" smtClean="0"/>
              <a:t>;</a:t>
            </a:r>
            <a:endParaRPr lang="lt-LT" sz="2000" dirty="0" smtClean="0"/>
          </a:p>
          <a:p>
            <a:pPr marL="0" indent="0"/>
            <a:r>
              <a:rPr lang="bg-BG" sz="2000" dirty="0" smtClean="0"/>
              <a:t>Липса на умения за управление на персонала</a:t>
            </a:r>
            <a:r>
              <a:rPr lang="en-US" sz="2300" dirty="0" smtClean="0"/>
              <a:t>. </a:t>
            </a:r>
            <a:endParaRPr lang="lt-LT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7" descr="C:\Users\Bernie.Cox\AppData\Local\Microsoft\Windows\Temporary Internet Files\Content.IE5\K6IAOWGV\coach-empres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188" y="4306888"/>
            <a:ext cx="34528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9160576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 модул</a:t>
            </a:r>
            <a:r>
              <a:rPr lang="en-GB" sz="3200" b="1" u="sng" dirty="0" smtClean="0"/>
              <a:t> </a:t>
            </a:r>
            <a:r>
              <a:rPr lang="en-GB" sz="3200" b="1" u="sng" dirty="0" smtClean="0"/>
              <a:t>6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bg-BG" sz="3200" b="1" dirty="0" smtClean="0"/>
              <a:t>Ролята на обучителя на възрастни като помощник в процеса на промотиране на ОПКБ</a:t>
            </a:r>
            <a:endParaRPr lang="lt-LT" sz="3200" b="1" dirty="0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marL="0" indent="0" algn="just">
              <a:buFont typeface="Wingdings 3" pitchFamily="18" charset="2"/>
              <a:buNone/>
            </a:pPr>
            <a:r>
              <a:rPr lang="bg-BG" sz="2000" smtClean="0"/>
              <a:t>Ролята </a:t>
            </a:r>
            <a:r>
              <a:rPr lang="bg-BG" sz="2000" dirty="0" smtClean="0"/>
              <a:t>на помощника е да подпомага всеки, за да покажат най-доброто, както при обмислянето така и на практика. За да постигне това, помощника насърчава непекъснатото участие, поощрява взаймнто разбиране изгражда споделената отговорност</a:t>
            </a:r>
            <a:r>
              <a:rPr lang="en-US" sz="2000" dirty="0" smtClean="0"/>
              <a:t>. </a:t>
            </a:r>
            <a:r>
              <a:rPr lang="bg-BG" sz="2000" dirty="0" smtClean="0"/>
              <a:t>Подпомагайки всеки да обмисли най-добре, помощника създава възможност на обучаемите да намерят решения и да създадат подходящи споразумения</a:t>
            </a:r>
            <a:r>
              <a:rPr lang="en-US" sz="2000" dirty="0" smtClean="0"/>
              <a:t>(Sam </a:t>
            </a:r>
            <a:r>
              <a:rPr lang="en-US" sz="2000" dirty="0" err="1" smtClean="0"/>
              <a:t>Kaner</a:t>
            </a:r>
            <a:r>
              <a:rPr lang="en-US" sz="2000" dirty="0" smtClean="0"/>
              <a:t>, 2007). </a:t>
            </a:r>
            <a:endParaRPr lang="lt-LT" sz="2000" dirty="0" smtClean="0"/>
          </a:p>
          <a:p>
            <a:pPr marL="0" indent="0" algn="just">
              <a:lnSpc>
                <a:spcPct val="80000"/>
              </a:lnSpc>
              <a:buFont typeface="Wingdings 3" pitchFamily="18" charset="2"/>
              <a:buNone/>
            </a:pPr>
            <a:endParaRPr lang="lt-LT" altLang="en-US" sz="2000" dirty="0" smtClean="0"/>
          </a:p>
          <a:p>
            <a:pPr marL="0" indent="0" algn="just">
              <a:lnSpc>
                <a:spcPct val="80000"/>
              </a:lnSpc>
              <a:buFont typeface="Wingdings 3" pitchFamily="18" charset="2"/>
              <a:buNone/>
            </a:pPr>
            <a:r>
              <a:rPr lang="bg-BG" altLang="en-US" sz="2000" dirty="0" smtClean="0"/>
              <a:t>От учител към помощник</a:t>
            </a:r>
            <a:r>
              <a:rPr lang="en-US" altLang="en-US" sz="2000" dirty="0" smtClean="0"/>
              <a:t>: </a:t>
            </a:r>
            <a:endParaRPr lang="en-US" sz="2000" dirty="0" smtClean="0"/>
          </a:p>
          <a:p>
            <a:pPr lvl="1" algn="just">
              <a:lnSpc>
                <a:spcPct val="80000"/>
              </a:lnSpc>
            </a:pPr>
            <a:r>
              <a:rPr lang="bg-BG" sz="2000" dirty="0" smtClean="0"/>
              <a:t>План за обучението</a:t>
            </a:r>
            <a:r>
              <a:rPr lang="en-US" sz="2000" dirty="0" smtClean="0"/>
              <a:t>,</a:t>
            </a:r>
            <a:endParaRPr lang="en-US" sz="2000" dirty="0" smtClean="0"/>
          </a:p>
          <a:p>
            <a:pPr lvl="1" algn="just">
              <a:lnSpc>
                <a:spcPct val="80000"/>
              </a:lnSpc>
            </a:pPr>
            <a:r>
              <a:rPr lang="bg-BG" sz="2000" dirty="0" smtClean="0"/>
              <a:t>Инструкция, напътстване и управление на учебния процес</a:t>
            </a:r>
            <a:r>
              <a:rPr lang="en-US" sz="2000" dirty="0" smtClean="0"/>
              <a:t>,</a:t>
            </a:r>
            <a:endParaRPr lang="en-US" sz="2000" dirty="0" smtClean="0"/>
          </a:p>
          <a:p>
            <a:pPr lvl="1" algn="just">
              <a:lnSpc>
                <a:spcPct val="80000"/>
              </a:lnSpc>
            </a:pPr>
            <a:r>
              <a:rPr lang="bg-BG" sz="2000" dirty="0" smtClean="0"/>
              <a:t>Мотивация на обучаемите</a:t>
            </a:r>
            <a:r>
              <a:rPr lang="en-US" sz="2000" dirty="0" smtClean="0"/>
              <a:t>,</a:t>
            </a:r>
            <a:endParaRPr lang="en-US" sz="2000" dirty="0" smtClean="0"/>
          </a:p>
          <a:p>
            <a:pPr lvl="1" algn="just">
              <a:lnSpc>
                <a:spcPct val="80000"/>
              </a:lnSpc>
            </a:pPr>
            <a:r>
              <a:rPr lang="bg-BG" sz="2000" dirty="0" smtClean="0"/>
              <a:t>Насърчаване на активното участие</a:t>
            </a:r>
            <a:r>
              <a:rPr lang="en-US" sz="2000" dirty="0" smtClean="0"/>
              <a:t>, </a:t>
            </a:r>
            <a:endParaRPr lang="en-US" sz="2000" dirty="0" smtClean="0"/>
          </a:p>
          <a:p>
            <a:pPr lvl="1" algn="just">
              <a:lnSpc>
                <a:spcPct val="80000"/>
              </a:lnSpc>
            </a:pPr>
            <a:r>
              <a:rPr lang="bg-BG" sz="2000" dirty="0" smtClean="0"/>
              <a:t>Навременна обратна връзка</a:t>
            </a:r>
            <a:r>
              <a:rPr lang="en-US" sz="2000" dirty="0" smtClean="0"/>
              <a:t>.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/>
          <a:lstStyle/>
          <a:p>
            <a:pPr eaLnBrk="1" hangingPunct="1"/>
            <a:r>
              <a:rPr lang="bg-BG" b="1" dirty="0" smtClean="0"/>
              <a:t>Модул </a:t>
            </a:r>
            <a:r>
              <a:rPr lang="en-GB" b="1" dirty="0" smtClean="0"/>
              <a:t> </a:t>
            </a:r>
            <a:r>
              <a:rPr lang="lt-LT" b="1" dirty="0" smtClean="0">
                <a:latin typeface="Arial" charset="0"/>
              </a:rPr>
              <a:t>I</a:t>
            </a:r>
            <a:r>
              <a:rPr lang="en-GB" b="1" dirty="0" smtClean="0"/>
              <a:t> </a:t>
            </a:r>
            <a:br>
              <a:rPr lang="en-GB" b="1" dirty="0" smtClean="0"/>
            </a:br>
            <a:r>
              <a:rPr lang="bg-BG" b="1" dirty="0" smtClean="0"/>
              <a:t>Основни цели</a:t>
            </a:r>
            <a:endParaRPr lang="lt-LT" b="1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71500" y="1638300"/>
            <a:ext cx="10818813" cy="4651375"/>
          </a:xfrm>
        </p:spPr>
        <p:txBody>
          <a:bodyPr/>
          <a:lstStyle/>
          <a:p>
            <a:pPr eaLnBrk="1" hangingPunct="1">
              <a:buClr>
                <a:srgbClr val="C0E474"/>
              </a:buClr>
            </a:pPr>
            <a:r>
              <a:rPr lang="bg-BG" altLang="en-US" sz="2200" b="1" dirty="0" smtClean="0"/>
              <a:t>Анализ на определението за предприемачество и От Предприемачество Към Бизнес</a:t>
            </a:r>
            <a:endParaRPr lang="en-US" altLang="en-US" sz="2200" b="1" dirty="0" smtClean="0"/>
          </a:p>
          <a:p>
            <a:pPr eaLnBrk="1" hangingPunct="1">
              <a:buClr>
                <a:srgbClr val="C0E474"/>
              </a:buClr>
            </a:pPr>
            <a:r>
              <a:rPr lang="bg-BG" altLang="en-US" sz="2200" b="1" dirty="0" smtClean="0"/>
              <a:t>Развиване на основното разбиране за това как да се оцени възможността на обучаемите да превърнат предприемачеството в свой бизнес</a:t>
            </a:r>
            <a:r>
              <a:rPr lang="en-US" altLang="en-US" sz="2200" b="1" dirty="0" smtClean="0"/>
              <a:t> </a:t>
            </a:r>
          </a:p>
          <a:p>
            <a:pPr eaLnBrk="1" hangingPunct="1">
              <a:buClr>
                <a:srgbClr val="C0E474"/>
              </a:buClr>
            </a:pPr>
            <a:r>
              <a:rPr lang="bg-BG" altLang="en-US" sz="2200" b="1" dirty="0" smtClean="0"/>
              <a:t>Представяне на бизнес принципете за От Предприемачество Към Бизнес </a:t>
            </a:r>
            <a:r>
              <a:rPr lang="en-US" altLang="en-US" sz="2200" b="1" dirty="0" smtClean="0"/>
              <a:t> </a:t>
            </a:r>
          </a:p>
          <a:p>
            <a:pPr eaLnBrk="1" hangingPunct="1">
              <a:buClr>
                <a:srgbClr val="C0E474"/>
              </a:buClr>
            </a:pPr>
            <a:r>
              <a:rPr lang="bg-BG" altLang="en-US" sz="2200" b="1" dirty="0" smtClean="0"/>
              <a:t>Получаване на практически знания за ОПКБ, като полезна алтернатива за самовработване при хора в неравностойно положение, както и преглед на различните видове предприемачество</a:t>
            </a:r>
            <a:r>
              <a:rPr lang="en-US" altLang="en-US" sz="2200" b="1" dirty="0" smtClean="0"/>
              <a:t>. </a:t>
            </a:r>
          </a:p>
          <a:p>
            <a:pPr eaLnBrk="1" hangingPunct="1">
              <a:buClr>
                <a:srgbClr val="C0E474"/>
              </a:buClr>
            </a:pPr>
            <a:r>
              <a:rPr lang="bg-BG" altLang="en-US" sz="2200" b="1" dirty="0" smtClean="0"/>
              <a:t>Анализ на методите и стратегиите за работа по развитието на социални и обществени умения (личностно развитие) на обучаемите, като ключов момент за успех при ОПКБ</a:t>
            </a:r>
            <a:r>
              <a:rPr lang="en-US" altLang="en-US" sz="2200" b="1" dirty="0" smtClean="0"/>
              <a:t> </a:t>
            </a:r>
          </a:p>
          <a:p>
            <a:pPr eaLnBrk="1" hangingPunct="1">
              <a:buClr>
                <a:srgbClr val="C0E474"/>
              </a:buClr>
            </a:pPr>
            <a:r>
              <a:rPr lang="bg-BG" altLang="en-US" sz="2200" b="1" dirty="0" smtClean="0"/>
              <a:t>Развиване на разбиране на ролята на съветника/помощника при представянето на ОПКБ на хора в неравностойно положение, предлагащ и последваща подкрепа при развиването на тяхната бизнес идея. </a:t>
            </a:r>
            <a:r>
              <a:rPr lang="en-US" altLang="en-US" sz="22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			</a:t>
            </a:r>
            <a:r>
              <a:rPr lang="en-GB" dirty="0" smtClean="0"/>
              <a:t> </a:t>
            </a:r>
            <a:r>
              <a:rPr lang="bg-BG" dirty="0" smtClean="0"/>
              <a:t>Структура на Модул</a:t>
            </a:r>
            <a:r>
              <a:rPr lang="lt-LT" b="1" dirty="0" smtClean="0"/>
              <a:t> I</a:t>
            </a:r>
            <a:endParaRPr lang="en-GB" b="1" dirty="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25475" y="1849438"/>
            <a:ext cx="9028113" cy="4179887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bg-BG" dirty="0" smtClean="0"/>
              <a:t>В този модул обучителите на възрастни ще получан практически знания за ОПКБ, като полезна алтернатива за хората в неравностойно положение  да се самовработят. Модула е представен в 6 подмодула, съотвестващи на основните цели на самият модул</a:t>
            </a:r>
            <a:r>
              <a:rPr lang="en-GB" dirty="0" smtClean="0"/>
              <a:t>: </a:t>
            </a:r>
            <a:endParaRPr lang="lt-LT" dirty="0" smtClean="0"/>
          </a:p>
          <a:p>
            <a:pPr marL="0" indent="0"/>
            <a:r>
              <a:rPr lang="bg-BG" dirty="0" smtClean="0"/>
              <a:t>Основни принципи на Предприемечеството и на ОПКБ</a:t>
            </a:r>
            <a:r>
              <a:rPr lang="en-GB" dirty="0" smtClean="0"/>
              <a:t>; </a:t>
            </a:r>
            <a:endParaRPr lang="lt-LT" dirty="0" smtClean="0"/>
          </a:p>
          <a:p>
            <a:pPr marL="0" indent="0"/>
            <a:r>
              <a:rPr lang="bg-BG" dirty="0" smtClean="0"/>
              <a:t>Възможности да превълнеш Предприемачеството в собствен добър бизнес</a:t>
            </a:r>
            <a:r>
              <a:rPr lang="en-GB" dirty="0" smtClean="0"/>
              <a:t>;  </a:t>
            </a:r>
            <a:endParaRPr lang="lt-LT" dirty="0" smtClean="0"/>
          </a:p>
          <a:p>
            <a:pPr marL="0" indent="0"/>
            <a:r>
              <a:rPr lang="bg-BG" dirty="0" smtClean="0"/>
              <a:t>Основни принципи на От Предприемачество Към Бизнес</a:t>
            </a:r>
            <a:r>
              <a:rPr lang="en-GB" dirty="0" smtClean="0"/>
              <a:t>;</a:t>
            </a:r>
            <a:endParaRPr lang="lt-LT" dirty="0" smtClean="0"/>
          </a:p>
          <a:p>
            <a:pPr marL="0" indent="0"/>
            <a:r>
              <a:rPr lang="bg-BG" dirty="0" smtClean="0"/>
              <a:t>Различни стилове ОПКБ като полезна алтернативе за хора в неравностойно положение да се самовработят</a:t>
            </a:r>
            <a:r>
              <a:rPr lang="en-GB" dirty="0" smtClean="0"/>
              <a:t>; </a:t>
            </a:r>
            <a:endParaRPr lang="lt-LT" dirty="0" smtClean="0"/>
          </a:p>
          <a:p>
            <a:pPr marL="0" indent="0"/>
            <a:r>
              <a:rPr lang="bg-BG" dirty="0" smtClean="0"/>
              <a:t>Личностното развитие – ключ към успеха в ОПКБ</a:t>
            </a:r>
            <a:r>
              <a:rPr lang="en-GB" dirty="0" smtClean="0"/>
              <a:t>;</a:t>
            </a:r>
            <a:endParaRPr lang="lt-LT" dirty="0" smtClean="0"/>
          </a:p>
          <a:p>
            <a:pPr marL="0" indent="0"/>
            <a:r>
              <a:rPr lang="bg-BG" dirty="0" smtClean="0"/>
              <a:t>Новата роля на Обучителя на Възрастни като помощник при представянето на ОПКБ за обучаеми в неравностойно положение</a:t>
            </a:r>
            <a:r>
              <a:rPr lang="en-GB" dirty="0" smtClean="0"/>
              <a:t>.</a:t>
            </a:r>
            <a:endParaRPr lang="lt-LT" dirty="0" smtClean="0"/>
          </a:p>
          <a:p>
            <a:pPr marL="0" indent="0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5963" y="2376488"/>
            <a:ext cx="29067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54392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 модул</a:t>
            </a:r>
            <a:r>
              <a:rPr lang="en-US" sz="3200" b="1" u="sng" dirty="0" smtClean="0"/>
              <a:t> 1</a:t>
            </a:r>
            <a:r>
              <a:rPr lang="lt-LT" sz="3200" b="1" dirty="0" smtClean="0"/>
              <a:t/>
            </a:r>
            <a:br>
              <a:rPr lang="lt-LT" sz="3200" b="1" dirty="0" smtClean="0"/>
            </a:br>
            <a:r>
              <a:rPr lang="bg-BG" sz="3200" b="1" dirty="0" smtClean="0"/>
              <a:t>Основни принципи на предприемачеството и на ОПКБ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lt-LT" sz="3200" b="1" dirty="0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9250" y="2224088"/>
            <a:ext cx="9188450" cy="39751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3000" b="1" u="sng" dirty="0" smtClean="0"/>
              <a:t>Обсъждане в група</a:t>
            </a:r>
            <a:r>
              <a:rPr lang="en-US" altLang="en-US" sz="3000" b="1" u="sng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smtClean="0"/>
              <a:t> </a:t>
            </a:r>
            <a:r>
              <a:rPr lang="bg-BG" altLang="en-US" sz="3000" dirty="0" smtClean="0">
                <a:latin typeface="Arial" charset="0"/>
              </a:rPr>
              <a:t>Какво е предприемачество</a:t>
            </a:r>
            <a:r>
              <a:rPr lang="en-US" altLang="en-US" sz="3000" dirty="0" smtClean="0"/>
              <a:t>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3000" dirty="0" smtClean="0"/>
              <a:t>Какви са основните характеристики на предприемачеството? </a:t>
            </a:r>
            <a:endParaRPr lang="en-US" altLang="en-US" sz="30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3000" dirty="0" smtClean="0"/>
              <a:t>Какво е от предпримачество към бизнес? </a:t>
            </a:r>
            <a:r>
              <a:rPr lang="en-US" altLang="en-US" sz="30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3000" dirty="0" smtClean="0"/>
              <a:t>Кои са специфичните черти на ОПКБ?</a:t>
            </a:r>
            <a:r>
              <a:rPr lang="en-US" altLang="en-US" sz="30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altLang="en-US" sz="3000" dirty="0" smtClean="0"/>
              <a:t>Кои са приликите и разликите между традиционното предприемачество и От Предприемачеството към Бизнес</a:t>
            </a:r>
            <a:r>
              <a:rPr lang="lt-LT" altLang="en-US" sz="3000" dirty="0" smtClean="0">
                <a:latin typeface="Arial" charset="0"/>
              </a:rPr>
              <a:t>?</a:t>
            </a:r>
            <a:endParaRPr lang="en-US" altLang="en-US" sz="3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b="1" u="sng" dirty="0" smtClean="0"/>
              <a:t>Подмодул</a:t>
            </a:r>
            <a:r>
              <a:rPr lang="lt-LT" b="1" u="sng" dirty="0" smtClean="0"/>
              <a:t> </a:t>
            </a:r>
            <a:r>
              <a:rPr lang="en-US" b="1" u="sng" dirty="0" smtClean="0"/>
              <a:t>1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Резултати от обсъждането в групата</a:t>
            </a:r>
            <a:endParaRPr lang="lt-LT" b="1" dirty="0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bg-BG" altLang="en-US" sz="3000" dirty="0" smtClean="0"/>
              <a:t>ОПКБ е процес на откриване на нови възможности за само вработване, реализирано около страст, хоби или предприемачески умения, способностт да покажеш себе си и да реализираш финансова и социална печалба, както и да се побри качеството на живот</a:t>
            </a:r>
            <a:r>
              <a:rPr lang="en-GB" altLang="en-US" sz="3000" dirty="0" smtClean="0"/>
              <a:t>.</a:t>
            </a:r>
          </a:p>
          <a:p>
            <a:pPr algn="ctr" eaLnBrk="1" hangingPunct="1">
              <a:lnSpc>
                <a:spcPct val="70000"/>
              </a:lnSpc>
              <a:buFontTx/>
              <a:buNone/>
            </a:pPr>
            <a:endParaRPr lang="en-GB" altLang="en-US" sz="3000" dirty="0" smtClean="0"/>
          </a:p>
          <a:p>
            <a:pPr algn="ctr" eaLnBrk="1" hangingPunct="1">
              <a:lnSpc>
                <a:spcPct val="70000"/>
              </a:lnSpc>
              <a:buFontTx/>
              <a:buNone/>
            </a:pPr>
            <a:r>
              <a:rPr lang="bg-BG" altLang="en-US" sz="3000" dirty="0" smtClean="0"/>
              <a:t>Отличава се от традиционното предприемачество, което се характеризира само с финансова печалба и носи голям риск. ОПКБ има много силен социален аспект, който помага на хората в неравностойно положение да решат много проблеми – социални, икономически, здравни, свързани с изолация.</a:t>
            </a:r>
            <a:endParaRPr lang="en-GB" altLang="en-US" sz="3000" dirty="0" smtClean="0"/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8850" y="2997200"/>
            <a:ext cx="1595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476375" y="317500"/>
            <a:ext cx="9320213" cy="1481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Подмодул</a:t>
            </a:r>
            <a:r>
              <a:rPr lang="en-GB" sz="3200" b="1" u="sng" dirty="0" smtClean="0"/>
              <a:t> 2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bg-BG" sz="3200" b="1" dirty="0" smtClean="0"/>
              <a:t>Възможностите да превърнеш предприемачеството в свой бизнес</a:t>
            </a:r>
            <a:endParaRPr lang="lt-LT" sz="3200" b="1" dirty="0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65100" y="1881188"/>
            <a:ext cx="9769475" cy="4592637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bg-BG" altLang="en-US" sz="2400" b="1" dirty="0" smtClean="0"/>
              <a:t>Преглед и оценка на способностите</a:t>
            </a:r>
            <a:r>
              <a:rPr lang="en-US" altLang="en-US" sz="2400" b="1" dirty="0" smtClean="0"/>
              <a:t>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bg-BG" altLang="en-US" sz="2400" dirty="0" smtClean="0"/>
              <a:t>Кой може да стане успешен в ОПКБ</a:t>
            </a:r>
            <a:r>
              <a:rPr lang="en-US" altLang="en-US" sz="2400" dirty="0" smtClean="0"/>
              <a:t>?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bg-BG" altLang="en-US" sz="2400" dirty="0" smtClean="0"/>
              <a:t>Кои знания, способности и умения ще са необходими на обучаемите в ОПКБ</a:t>
            </a:r>
            <a:r>
              <a:rPr lang="en-US" altLang="en-US" sz="2400" dirty="0" smtClean="0"/>
              <a:t>?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bg-BG" altLang="en-US" sz="2400" dirty="0" smtClean="0"/>
              <a:t>Кое от жизнената практика и трудовия опит ще е необходимо</a:t>
            </a:r>
            <a:r>
              <a:rPr lang="en-US" altLang="en-US" sz="2400" dirty="0" smtClean="0"/>
              <a:t>?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bg-BG" altLang="en-US" sz="2400" dirty="0" smtClean="0"/>
              <a:t>Какво е </a:t>
            </a:r>
            <a:r>
              <a:rPr lang="en-US" altLang="en-US" sz="2400" dirty="0" smtClean="0"/>
              <a:t>Entre Comp? </a:t>
            </a:r>
          </a:p>
        </p:txBody>
      </p:sp>
      <p:pic>
        <p:nvPicPr>
          <p:cNvPr id="25603" name="Picture 12" descr="C:\Users\Bernie.Cox\AppData\Local\Microsoft\Windows\Temporary Internet Files\Content.IE5\UGOR1C33\clipart-pencil-checklis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1998663"/>
            <a:ext cx="11842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5164138"/>
            <a:ext cx="21637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sz="3200" b="1" u="sng" dirty="0" smtClean="0"/>
              <a:t>Под модул</a:t>
            </a:r>
            <a:r>
              <a:rPr lang="en-GB" sz="3200" b="1" u="sng" dirty="0" smtClean="0"/>
              <a:t> 3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bg-BG" sz="3200" b="1" dirty="0" smtClean="0"/>
              <a:t>Бизнес принципите в ОПКБ</a:t>
            </a:r>
            <a:r>
              <a:rPr lang="lt-LT" sz="3200" dirty="0" smtClean="0"/>
              <a:t/>
            </a:r>
            <a:br>
              <a:rPr lang="lt-LT" sz="3200" dirty="0" smtClean="0"/>
            </a:br>
            <a:endParaRPr lang="lt-LT" sz="32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202737" cy="4651375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bg-BG" altLang="en-US" sz="3200" b="1" dirty="0" smtClean="0"/>
              <a:t>Каква информация трябва да съдържа бизнес плана</a:t>
            </a:r>
            <a:r>
              <a:rPr lang="en-GB" altLang="en-US" sz="3200" b="1" dirty="0" smtClean="0"/>
              <a:t>? </a:t>
            </a:r>
            <a:r>
              <a:rPr lang="lt-LT" sz="3200" b="1" dirty="0" smtClean="0"/>
              <a:t> </a:t>
            </a:r>
            <a:endParaRPr lang="en-GB" sz="3200" b="1" dirty="0"/>
          </a:p>
          <a:p>
            <a:pPr eaLnBrk="1" hangingPunct="1">
              <a:defRPr/>
            </a:pPr>
            <a:endParaRPr lang="en-GB" sz="3200" b="1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Обща визия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Мисия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Цели и задачи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ССВЗ анализ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Пазарно проучване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Маркетингов план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Финансов план</a:t>
            </a:r>
            <a:endParaRPr lang="en-GB" altLang="en-US" sz="3000" dirty="0"/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bg-BG" altLang="en-US" sz="3000" dirty="0" smtClean="0"/>
              <a:t>Допълнителна информация (</a:t>
            </a:r>
            <a:r>
              <a:rPr lang="en-GB" altLang="en-US" sz="3000" dirty="0" smtClean="0"/>
              <a:t>CV</a:t>
            </a:r>
            <a:r>
              <a:rPr lang="bg-BG" altLang="en-US" sz="3000" dirty="0" smtClean="0"/>
              <a:t> например)</a:t>
            </a:r>
            <a:endParaRPr lang="en-GB" altLang="en-US" sz="3000" dirty="0"/>
          </a:p>
        </p:txBody>
      </p:sp>
      <p:pic>
        <p:nvPicPr>
          <p:cNvPr id="26627" name="Picture 9" descr="C:\Users\Bernie.Cox\AppData\Local\Microsoft\Windows\Temporary Internet Files\Content.IE5\M2ZYRZ6F\Fotolia_45025333_X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6688" y="2692400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8850" y="317500"/>
            <a:ext cx="2163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620838" y="317500"/>
            <a:ext cx="816927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bg-BG" b="1" u="sng" dirty="0" smtClean="0"/>
              <a:t>Под модул </a:t>
            </a:r>
            <a:r>
              <a:rPr lang="en-GB" b="1" u="sng" dirty="0" smtClean="0"/>
              <a:t>3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bg-BG" b="1" dirty="0" smtClean="0"/>
              <a:t>Какво е Мисията</a:t>
            </a:r>
            <a:r>
              <a:rPr lang="en-GB" b="1" dirty="0" smtClean="0"/>
              <a:t>?</a:t>
            </a:r>
            <a:endParaRPr lang="lt-LT" b="1" dirty="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46113" y="1749425"/>
            <a:ext cx="9515475" cy="465137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bg-BG" sz="2800" b="1" dirty="0" smtClean="0"/>
              <a:t>Твърдение, което описва природата на вашия бизнес</a:t>
            </a:r>
            <a:endParaRPr lang="en-GB" sz="2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bg-BG" altLang="en-US" sz="2400" dirty="0" smtClean="0"/>
              <a:t>Трябва ясно да определя</a:t>
            </a:r>
            <a:r>
              <a:rPr lang="en-GB" altLang="en-US" sz="24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Clr>
                <a:srgbClr val="C0E474"/>
              </a:buClr>
            </a:pPr>
            <a:r>
              <a:rPr lang="bg-BG" altLang="en-US" sz="2400" dirty="0" smtClean="0"/>
              <a:t>Причината поради която този бизнес съществува</a:t>
            </a:r>
            <a:r>
              <a:rPr lang="en-GB" altLang="en-US" sz="2400" dirty="0" smtClean="0"/>
              <a:t>;</a:t>
            </a:r>
          </a:p>
          <a:p>
            <a:pPr marL="0" indent="0" eaLnBrk="1" hangingPunct="1">
              <a:lnSpc>
                <a:spcPct val="90000"/>
              </a:lnSpc>
              <a:buClr>
                <a:srgbClr val="C0E474"/>
              </a:buClr>
            </a:pPr>
            <a:r>
              <a:rPr lang="bg-BG" altLang="en-US" sz="2400" dirty="0" smtClean="0"/>
              <a:t>Какви стандарти следва и каква етика има</a:t>
            </a:r>
            <a:r>
              <a:rPr lang="en-GB" altLang="en-US" sz="2400" dirty="0" smtClean="0"/>
              <a:t>;</a:t>
            </a:r>
          </a:p>
          <a:p>
            <a:pPr marL="0" indent="0" eaLnBrk="1" hangingPunct="1">
              <a:lnSpc>
                <a:spcPct val="90000"/>
              </a:lnSpc>
              <a:buClr>
                <a:srgbClr val="C0E474"/>
              </a:buClr>
            </a:pPr>
            <a:r>
              <a:rPr lang="bg-BG" altLang="en-US" sz="2400" dirty="0" smtClean="0"/>
              <a:t>За какъв бизнес става дума изобщо</a:t>
            </a:r>
            <a:r>
              <a:rPr lang="en-GB" altLang="en-US" sz="2400" dirty="0" smtClean="0"/>
              <a:t> (</a:t>
            </a:r>
            <a:r>
              <a:rPr lang="bg-BG" altLang="en-US" sz="2400" dirty="0" smtClean="0"/>
              <a:t>негови ключови черти</a:t>
            </a:r>
            <a:r>
              <a:rPr lang="en-GB" altLang="en-US" sz="2400" dirty="0" smtClean="0"/>
              <a:t>).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GB" altLang="en-US" sz="8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bg-BG" altLang="en-US" sz="2400" b="1" dirty="0" smtClean="0"/>
              <a:t>Мисията определя как другите ще погледнат на вашия бизнес, включително потребителите и конкуренцията</a:t>
            </a:r>
            <a:r>
              <a:rPr lang="en-GB" altLang="en-US" sz="2400" b="1" dirty="0" smtClean="0"/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lt-LT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2879</TotalTime>
  <Words>1577</Words>
  <Application>Microsoft Office PowerPoint</Application>
  <PresentationFormat>Custom</PresentationFormat>
  <Paragraphs>217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Facet</vt:lpstr>
      <vt:lpstr>  Модул I  „Основи на От Предприемачество към Бизнес“  </vt:lpstr>
      <vt:lpstr>   Цел на Модул I</vt:lpstr>
      <vt:lpstr>Модул  I  Основни цели</vt:lpstr>
      <vt:lpstr>    Структура на Модул I</vt:lpstr>
      <vt:lpstr>Под модул 1 Основни принципи на предприемачеството и на ОПКБ </vt:lpstr>
      <vt:lpstr>Подмодул 1 Резултати от обсъждането в групата</vt:lpstr>
      <vt:lpstr>Подмодул 2 Възможностите да превърнеш предприемачеството в свой бизнес</vt:lpstr>
      <vt:lpstr>Под модул 3 Бизнес принципите в ОПКБ </vt:lpstr>
      <vt:lpstr>Под модул 3 Какво е Мисията?</vt:lpstr>
      <vt:lpstr>Под модул 3 Какво е мисията? Примери</vt:lpstr>
      <vt:lpstr>Под модул 3 ССВЗ анализ</vt:lpstr>
      <vt:lpstr>Под модул 3 Акценти за запомняне</vt:lpstr>
      <vt:lpstr>Под модул 3  Бизнес структура (приложима във Великобритания)</vt:lpstr>
      <vt:lpstr>Под модул 3 Акценти за запомняне </vt:lpstr>
      <vt:lpstr>Под модул 3 Какво е маркетингово проучване?</vt:lpstr>
      <vt:lpstr>Под модул 3 История на индустрията</vt:lpstr>
      <vt:lpstr>Сегментиране на пазара Кой е вашият потребител?</vt:lpstr>
      <vt:lpstr>Маркетингово проучване: Как?</vt:lpstr>
      <vt:lpstr>Петте П-та на Маркетинга</vt:lpstr>
      <vt:lpstr>Под модул 3  Какво е финансиране на бизнеса?</vt:lpstr>
      <vt:lpstr>Под модул 3  Финансово планиране</vt:lpstr>
      <vt:lpstr>Под модул 4 Различни стилове на ОПКБ като полезна алтернатива за самовработване </vt:lpstr>
      <vt:lpstr> Под модул  4 Ползи от ОПКБ   </vt:lpstr>
      <vt:lpstr>Под модул 4  Възможни пречки при реализирането на ОПКБ</vt:lpstr>
      <vt:lpstr>Под модул 4  Различни видове ОПКБ  </vt:lpstr>
      <vt:lpstr>Под модул 5 Персоналното развитие – Ключ към успеха в ОПКБ</vt:lpstr>
      <vt:lpstr>Под модул 5 Персоналното развитие – Ключ към успеха в ОПКБ </vt:lpstr>
      <vt:lpstr>Под модул 6 Ролята на обучителя на възрастни като помощник в процеса на промотиране на ОПКБ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Quality Assurance</dc:title>
  <dc:creator>Zivile Vasiliauske</dc:creator>
  <cp:lastModifiedBy>MARKOS</cp:lastModifiedBy>
  <cp:revision>198</cp:revision>
  <cp:lastPrinted>2015-11-09T09:43:20Z</cp:lastPrinted>
  <dcterms:created xsi:type="dcterms:W3CDTF">2015-10-26T05:22:16Z</dcterms:created>
  <dcterms:modified xsi:type="dcterms:W3CDTF">2017-03-02T06:44:54Z</dcterms:modified>
</cp:coreProperties>
</file>