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handoutMasterIdLst>
    <p:handoutMasterId r:id="rId11"/>
  </p:handoutMasterIdLst>
  <p:sldIdLst>
    <p:sldId id="256" r:id="rId2"/>
    <p:sldId id="289" r:id="rId3"/>
    <p:sldId id="295" r:id="rId4"/>
    <p:sldId id="294" r:id="rId5"/>
    <p:sldId id="296" r:id="rId6"/>
    <p:sldId id="298" r:id="rId7"/>
    <p:sldId id="299" r:id="rId8"/>
    <p:sldId id="300" r:id="rId9"/>
    <p:sldId id="301" r:id="rId10"/>
  </p:sldIdLst>
  <p:sldSz cx="12192000" cy="6858000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20CA8"/>
    <a:srgbClr val="E97127"/>
    <a:srgbClr val="006600"/>
    <a:srgbClr val="CC9900"/>
    <a:srgbClr val="99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1" d="100"/>
          <a:sy n="91" d="100"/>
        </p:scale>
        <p:origin x="-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17D546-3E78-4E50-82C2-E5FCD183B1C8}" type="datetimeFigureOut">
              <a:rPr lang="lt-LT"/>
              <a:pPr>
                <a:defRPr/>
              </a:pPr>
              <a:t>2017.05.17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78F265-486C-43C6-A0AA-C1026D0A58D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5" name="Picture 2" descr="D:\Downloads\ACE_logo (1)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163" y="-12700"/>
            <a:ext cx="1617662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103D6-0E60-4D2A-8482-AC514A84D835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No 2015-1-LT01-KA204-013404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F854-97A9-4B34-83B6-728EB2E85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E708B-68CB-4B3F-9A5E-E5AB3B429B67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92BD1-B442-48BC-9AD3-A425D4046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C04F0-74E1-47EB-9577-4FBF53F35963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8DAB6-43AD-4280-8ACF-2619D2E3C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882C2-1899-49CA-BD24-0499E434C085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80361-E31C-414D-8B3C-6C7301D67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4A928-61D7-4983-8872-D23ABB5347D2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B33A-6290-4061-B601-18B1C3FC7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68563-D729-4EA6-98A6-690971C3D0D0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27844-3142-4610-AF53-FA19B78E6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AD934-1441-42A8-B280-9085B88611B0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D638A-281C-47C2-8108-28EDC1804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8E7AE-19BC-427F-A293-AE139EA6DFE0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4C830-D485-4BFE-8895-A7A44FF87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ACE_logo (1)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17663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/>
          <p:nvPr userDrawn="1"/>
        </p:nvSpPr>
        <p:spPr>
          <a:xfrm>
            <a:off x="9240838" y="6488113"/>
            <a:ext cx="2951162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No 2015-1-LT01-KA204-013404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72A8F-83D0-49F4-A360-2C66140AC60A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77B23-233C-4449-A8D5-4406CB179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C8AF3-076F-42AF-96A4-9ADB99E7938E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200C7-ADAE-49C5-B26F-BC042C29C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0D030-3BE8-4215-9229-29BA1634B519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E6CB-8692-41E4-9454-CBE6E684A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C6D38-764A-40EE-BE42-7468E43D4958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FD760-A55A-4776-AAB1-3BF89F08D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55DF2-113A-4181-99B8-2990DF59BD92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719C8-16C5-438D-8A0F-1871A17BA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0C7EC-76F0-4999-BE3C-429B69B0B2A8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6F4C1-07F0-4408-B1EC-D955BCC03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3CAEC-B0F9-4E54-8834-C816147B41E7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219E2-1970-43C2-9352-A33D9740A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168F-85C4-474B-8FA0-D1CC74B93ACF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B2E1-E885-4428-BDDD-A18D0F7D1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DD98B7-FD69-4CAD-BB59-BA90BD4E9876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5743D6-34A4-4CFF-BAF9-588008137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0" r:id="rId3"/>
    <p:sldLayoutId id="2147483729" r:id="rId4"/>
    <p:sldLayoutId id="2147483728" r:id="rId5"/>
    <p:sldLayoutId id="2147483727" r:id="rId6"/>
    <p:sldLayoutId id="2147483726" r:id="rId7"/>
    <p:sldLayoutId id="2147483725" r:id="rId8"/>
    <p:sldLayoutId id="2147483724" r:id="rId9"/>
    <p:sldLayoutId id="2147483723" r:id="rId10"/>
    <p:sldLayoutId id="2147483733" r:id="rId11"/>
    <p:sldLayoutId id="2147483722" r:id="rId12"/>
    <p:sldLayoutId id="2147483734" r:id="rId13"/>
    <p:sldLayoutId id="2147483721" r:id="rId14"/>
    <p:sldLayoutId id="2147483720" r:id="rId15"/>
    <p:sldLayoutId id="214748371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e-erasmusplus.e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1498600" y="2382838"/>
            <a:ext cx="7607300" cy="3063875"/>
          </a:xfrm>
        </p:spPr>
        <p:txBody>
          <a:bodyPr/>
          <a:lstStyle/>
          <a:p>
            <a:pPr algn="ctr" eaLnBrk="1" hangingPunct="1"/>
            <a:r>
              <a:rPr lang="en-US" sz="2400" b="1" i="1" smtClean="0"/>
              <a:t/>
            </a:r>
            <a:br>
              <a:rPr lang="en-US" sz="2400" b="1" i="1" smtClean="0"/>
            </a:br>
            <a:r>
              <a:rPr lang="en-US" sz="2400" b="1" i="1" smtClean="0"/>
              <a:t/>
            </a:r>
            <a:br>
              <a:rPr lang="en-US" sz="2400" b="1" i="1" smtClean="0"/>
            </a:br>
            <a:r>
              <a:rPr lang="lt-LT" sz="2400" b="1" i="1" smtClean="0"/>
              <a:t/>
            </a:r>
            <a:br>
              <a:rPr lang="lt-LT" sz="2400" b="1" i="1" smtClean="0"/>
            </a:br>
            <a:r>
              <a:rPr lang="lt-LT" sz="2400" b="1" i="1" smtClean="0"/>
              <a:t/>
            </a:r>
            <a:br>
              <a:rPr lang="lt-LT" sz="2400" b="1" i="1" smtClean="0"/>
            </a:br>
            <a:r>
              <a:rPr lang="lt-LT" sz="2400" b="1" i="1" smtClean="0"/>
              <a:t/>
            </a:r>
            <a:br>
              <a:rPr lang="lt-LT" sz="2400" b="1" i="1" smtClean="0"/>
            </a:br>
            <a:r>
              <a:rPr lang="lt-LT" sz="2400" b="1" i="1" smtClean="0"/>
              <a:t/>
            </a:r>
            <a:br>
              <a:rPr lang="lt-LT" sz="2400" b="1" i="1" smtClean="0"/>
            </a:br>
            <a:r>
              <a:rPr lang="lt-LT" sz="2400" b="1" i="1" smtClean="0"/>
              <a:t/>
            </a:r>
            <a:br>
              <a:rPr lang="lt-LT" sz="2400" b="1" i="1" smtClean="0"/>
            </a:br>
            <a:r>
              <a:rPr lang="lt-LT" sz="2400" b="1" i="1" smtClean="0"/>
              <a:t/>
            </a:r>
            <a:br>
              <a:rPr lang="lt-LT" sz="2400" b="1" i="1" smtClean="0"/>
            </a:br>
            <a:r>
              <a:rPr lang="lt-LT" sz="2400" b="1" i="1" smtClean="0"/>
              <a:t/>
            </a:r>
            <a:br>
              <a:rPr lang="lt-LT" sz="2400" b="1" i="1" smtClean="0"/>
            </a:br>
            <a:r>
              <a:rPr lang="lt-LT" sz="4000" b="1" smtClean="0"/>
              <a:t>Mokymo(si) kursas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b="1" smtClean="0"/>
              <a:t>„</a:t>
            </a:r>
            <a:r>
              <a:rPr lang="lt-LT" sz="3200" b="1" smtClean="0"/>
              <a:t>Verslo pagal gyvenimo būdą pagrindai”</a:t>
            </a:r>
            <a:r>
              <a:rPr lang="lt-LT" sz="3200" smtClean="0"/>
              <a:t/>
            </a:r>
            <a:br>
              <a:rPr lang="lt-LT" sz="3200" smtClean="0"/>
            </a:br>
            <a:r>
              <a:rPr lang="lt-LT" sz="3200" u="sng" smtClean="0"/>
              <a:t>Baigiamoji sesija</a:t>
            </a:r>
            <a:endParaRPr lang="lt-LT" sz="3200" smtClean="0"/>
          </a:p>
        </p:txBody>
      </p:sp>
      <p:pic>
        <p:nvPicPr>
          <p:cNvPr id="19458" name="Picture 2" descr="\\Server\fondas\PROJECT\VYKDOMI\JOB YES\VYKDYMAS\WEBSITE\LOGOS\EU flag-Erasmus+_vect_POS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3738" y="101600"/>
            <a:ext cx="354806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520113" y="6335713"/>
            <a:ext cx="3354387" cy="366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AD4D12"/>
                </a:solidFill>
                <a:latin typeface="Trebuchet MS" pitchFamily="34" charset="0"/>
              </a:rPr>
              <a:t>N</a:t>
            </a:r>
            <a:r>
              <a:rPr lang="lt-LT">
                <a:solidFill>
                  <a:srgbClr val="AD4D12"/>
                </a:solidFill>
                <a:latin typeface="Trebuchet MS" pitchFamily="34" charset="0"/>
              </a:rPr>
              <a:t>r.</a:t>
            </a:r>
            <a:r>
              <a:rPr lang="en-US">
                <a:solidFill>
                  <a:srgbClr val="AD4D12"/>
                </a:solidFill>
                <a:latin typeface="Trebuchet MS" pitchFamily="34" charset="0"/>
              </a:rPr>
              <a:t> 2015-1-LT01-KA204-013404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211263" y="5834063"/>
            <a:ext cx="879951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lt-LT" sz="1200"/>
              <a:t>Šis projektas finansuojamas remiant Europos Komisijai. Šis leidinys atspindi tik autoriaus požiūrį, todėl Komisija negali būti laikoma atsakinga už bet kokį jame pateikiamos informacijos naudojimą. </a:t>
            </a:r>
            <a:endParaRPr lang="en-US" sz="1200"/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120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smtClean="0"/>
              <a:t>Baigiamoji sesija: uždaviniai</a:t>
            </a:r>
            <a:endParaRPr lang="en-GB" b="1" smtClean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730250" y="1824038"/>
            <a:ext cx="8666163" cy="4618037"/>
          </a:xfrm>
        </p:spPr>
        <p:txBody>
          <a:bodyPr/>
          <a:lstStyle/>
          <a:p>
            <a:r>
              <a:rPr lang="lt-LT" sz="2800" b="1" smtClean="0"/>
              <a:t>pristatyti ir aptarti  besimokančiųjų verslo pagal gyvenimo būdą idėjas ir veiksmų planus;</a:t>
            </a:r>
          </a:p>
          <a:p>
            <a:r>
              <a:rPr lang="lt-LT" sz="2800" b="1" smtClean="0"/>
              <a:t>apžvelgti įgytų kompetencijų pripažinimo  galimybes;</a:t>
            </a:r>
          </a:p>
          <a:p>
            <a:r>
              <a:rPr lang="lt-LT" sz="2800" b="1" smtClean="0"/>
              <a:t> atlikti pakartotinį įgytų žinių įsivertinimo testą e-platformoje ir palyginti rezultatus; </a:t>
            </a:r>
          </a:p>
          <a:p>
            <a:r>
              <a:rPr lang="lt-LT" sz="2800" b="1" smtClean="0"/>
              <a:t>gauti grįžtamąjį ryšį apie mokymų kokybę</a:t>
            </a:r>
            <a:endParaRPr lang="en-GB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2044700" y="342900"/>
            <a:ext cx="6757988" cy="1027113"/>
          </a:xfrm>
        </p:spPr>
        <p:txBody>
          <a:bodyPr/>
          <a:lstStyle/>
          <a:p>
            <a:pPr eaLnBrk="1" hangingPunct="1"/>
            <a:r>
              <a:rPr lang="lt-LT" b="1" smtClean="0"/>
              <a:t>Vertinimas ir pripažinimas</a:t>
            </a:r>
            <a:endParaRPr lang="en-US" b="1" smtClean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677863" y="1568450"/>
            <a:ext cx="9069387" cy="4659313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US" sz="3600" b="1" smtClean="0"/>
              <a:t>V</a:t>
            </a:r>
            <a:r>
              <a:rPr lang="lt-LT" sz="3600" b="1" smtClean="0"/>
              <a:t>ertinimas ir pripažinimas yra </a:t>
            </a:r>
            <a:r>
              <a:rPr lang="lt-LT" sz="3600" b="1" u="sng" smtClean="0"/>
              <a:t>procesas</a:t>
            </a:r>
            <a:r>
              <a:rPr lang="lt-LT" sz="3600" b="1" smtClean="0"/>
              <a:t>, kurio metu </a:t>
            </a:r>
            <a:r>
              <a:rPr lang="lt-LT" sz="3600" b="1" u="sng" smtClean="0"/>
              <a:t>įgaliota institucija</a:t>
            </a:r>
            <a:r>
              <a:rPr lang="lt-LT" sz="3600" b="1" smtClean="0"/>
              <a:t> patvirtina asmens neformaliai ar savarankiškai įgytus mokymosi pasiekimus (žinias, įgūdžius ir/ar kompetencijas), lyginant su atitinkamu standartu </a:t>
            </a:r>
            <a:endParaRPr lang="en-US" sz="3600" b="1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sz="3200" b="1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306513" y="628650"/>
            <a:ext cx="8702675" cy="2568575"/>
          </a:xfrm>
        </p:spPr>
        <p:txBody>
          <a:bodyPr/>
          <a:lstStyle/>
          <a:p>
            <a:pPr eaLnBrk="1" hangingPunct="1"/>
            <a:r>
              <a:rPr lang="lt-LT" b="1" smtClean="0"/>
              <a:t>Kompetencijų vertinimo ir pripažinimo etapai</a:t>
            </a:r>
            <a:br>
              <a:rPr lang="lt-LT" b="1" smtClean="0"/>
            </a:br>
            <a:r>
              <a:rPr lang="lt-LT" sz="2800" b="1" i="1" u="sng" smtClean="0"/>
              <a:t>Vertinimas ir pripažinimas </a:t>
            </a:r>
            <a:r>
              <a:rPr lang="lt-LT" sz="2800" b="1" i="1" smtClean="0"/>
              <a:t>yra </a:t>
            </a:r>
            <a:r>
              <a:rPr lang="lt-LT" sz="2800" b="1" i="1" u="sng" smtClean="0"/>
              <a:t>organizuojamas įgaliotoje institucijoje </a:t>
            </a:r>
            <a:r>
              <a:rPr lang="lt-LT" sz="2800" b="1" i="1" smtClean="0"/>
              <a:t>(organizacijoje) ir apima keletą nuoseklių etapų:</a:t>
            </a:r>
            <a:r>
              <a:rPr lang="el-GR" sz="2800" b="1" i="1" smtClean="0"/>
              <a:t/>
            </a:r>
            <a:br>
              <a:rPr lang="el-GR" sz="2800" b="1" i="1" smtClean="0"/>
            </a:br>
            <a:endParaRPr lang="lt-LT" sz="2800" b="1" i="1" smtClean="0"/>
          </a:p>
        </p:txBody>
      </p:sp>
      <p:pic>
        <p:nvPicPr>
          <p:cNvPr id="4" name="Content Placeholder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2419350"/>
            <a:ext cx="9448800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633538" y="222250"/>
            <a:ext cx="7640637" cy="1320800"/>
          </a:xfrm>
        </p:spPr>
        <p:txBody>
          <a:bodyPr/>
          <a:lstStyle/>
          <a:p>
            <a:pPr eaLnBrk="1" hangingPunct="1"/>
            <a:r>
              <a:rPr lang="lt-LT" b="1" smtClean="0"/>
              <a:t>Kompetencijų vertinimo metodai</a:t>
            </a:r>
          </a:p>
        </p:txBody>
      </p:sp>
      <p:pic>
        <p:nvPicPr>
          <p:cNvPr id="2" name="Content Placeholder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060575"/>
            <a:ext cx="8523287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377950" y="541338"/>
            <a:ext cx="7685088" cy="944562"/>
          </a:xfrm>
        </p:spPr>
        <p:txBody>
          <a:bodyPr/>
          <a:lstStyle/>
          <a:p>
            <a:pPr eaLnBrk="1" hangingPunct="1"/>
            <a:r>
              <a:rPr lang="lt-LT" sz="3200" b="1" smtClean="0"/>
              <a:t>Kompetencijų vertinimo ir </a:t>
            </a:r>
            <a:br>
              <a:rPr lang="lt-LT" sz="3200" b="1" smtClean="0"/>
            </a:br>
            <a:r>
              <a:rPr lang="lt-LT" sz="3200" b="1" smtClean="0"/>
              <a:t>pripažinimo rezultatai gali būti:</a:t>
            </a:r>
            <a:endParaRPr lang="en-US" sz="3200" b="1" smtClean="0"/>
          </a:p>
        </p:txBody>
      </p:sp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1366838" y="1862138"/>
            <a:ext cx="73564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 sz="2600" b="1">
              <a:latin typeface="Trebuchet MS" pitchFamily="34" charset="0"/>
            </a:endParaRPr>
          </a:p>
        </p:txBody>
      </p:sp>
      <p:pic>
        <p:nvPicPr>
          <p:cNvPr id="5" name="Content Placeholder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" y="1725613"/>
            <a:ext cx="86931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77863" y="165100"/>
            <a:ext cx="9258300" cy="1236663"/>
          </a:xfrm>
        </p:spPr>
        <p:txBody>
          <a:bodyPr/>
          <a:lstStyle/>
          <a:p>
            <a:pPr algn="ctr" eaLnBrk="1" hangingPunct="1"/>
            <a:r>
              <a:rPr lang="en-US" sz="3200" b="1" smtClean="0"/>
              <a:t>		</a:t>
            </a:r>
            <a:r>
              <a:rPr lang="lt-LT" sz="3200" b="1" smtClean="0"/>
              <a:t>Kodėl reiktų vertinti ir pripažinti kompetencijas?</a:t>
            </a:r>
            <a:endParaRPr lang="en-US" b="1" smtClean="0"/>
          </a:p>
        </p:txBody>
      </p:sp>
      <p:pic>
        <p:nvPicPr>
          <p:cNvPr id="4" name="Content Placeholder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25" y="1654175"/>
            <a:ext cx="8607425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2082800" y="541338"/>
            <a:ext cx="5611813" cy="944562"/>
          </a:xfrm>
        </p:spPr>
        <p:txBody>
          <a:bodyPr/>
          <a:lstStyle/>
          <a:p>
            <a:pPr eaLnBrk="1" hangingPunct="1"/>
            <a:r>
              <a:rPr lang="lt-LT" sz="3200" b="1" smtClean="0"/>
              <a:t>Įsivertinkite savo pažangą</a:t>
            </a:r>
            <a:endParaRPr lang="en-US" sz="3200" b="1" smtClean="0"/>
          </a:p>
        </p:txBody>
      </p:sp>
      <p:sp>
        <p:nvSpPr>
          <p:cNvPr id="276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2400" b="1" smtClean="0"/>
              <a:t>Atlikite įsivertinimo testą e-mokymosi platformoje </a:t>
            </a:r>
            <a:r>
              <a:rPr lang="lt-LT" sz="2400" b="1" smtClean="0">
                <a:hlinkClick r:id="rId2"/>
              </a:rPr>
              <a:t>http://www.ace-erasmusplus.eu/</a:t>
            </a:r>
            <a:r>
              <a:rPr lang="lt-LT" sz="2400" b="1" smtClean="0"/>
              <a:t> </a:t>
            </a:r>
          </a:p>
          <a:p>
            <a:r>
              <a:rPr lang="lt-LT" sz="2400" b="1" smtClean="0"/>
              <a:t>Palyginkite rezultatus su pirmojo įsivertinimo rezultatais</a:t>
            </a:r>
          </a:p>
          <a:p>
            <a:endParaRPr lang="lt-LT" sz="2400" b="1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/>
          <p:cNvSpPr>
            <a:spLocks noGrp="1"/>
          </p:cNvSpPr>
          <p:nvPr>
            <p:ph type="title"/>
          </p:nvPr>
        </p:nvSpPr>
        <p:spPr>
          <a:xfrm>
            <a:off x="1865313" y="673100"/>
            <a:ext cx="7289800" cy="1144588"/>
          </a:xfrm>
        </p:spPr>
        <p:txBody>
          <a:bodyPr/>
          <a:lstStyle/>
          <a:p>
            <a:pPr algn="ctr"/>
            <a:r>
              <a:rPr lang="lt-LT" sz="3200" b="1" smtClean="0"/>
              <a:t>Linkime sėkmės, įdarbinant talentą versle </a:t>
            </a:r>
            <a:r>
              <a:rPr lang="en-US" sz="3200" b="1" smtClean="0"/>
              <a:t>!</a:t>
            </a:r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smtClean="0"/>
          </a:p>
          <a:p>
            <a:endParaRPr lang="en-US" smtClean="0"/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6225" y="2027238"/>
            <a:ext cx="52451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2863</TotalTime>
  <Words>157</Words>
  <Application>Microsoft Office PowerPoint</Application>
  <PresentationFormat>Custom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Trebuchet MS</vt:lpstr>
      <vt:lpstr>Wingdings 3</vt:lpstr>
      <vt:lpstr>Calibri</vt:lpstr>
      <vt:lpstr>Facet</vt:lpstr>
      <vt:lpstr>Facet</vt:lpstr>
      <vt:lpstr>Facet</vt:lpstr>
      <vt:lpstr>Facet</vt:lpstr>
      <vt:lpstr>Facet</vt:lpstr>
      <vt:lpstr>         Mokymo(si) kursas „Verslo pagal gyvenimo būdą pagrindai” Baigiamoji sesija</vt:lpstr>
      <vt:lpstr>Baigiamoji sesija: uždaviniai</vt:lpstr>
      <vt:lpstr>Vertinimas ir pripažinimas</vt:lpstr>
      <vt:lpstr>Kompetencijų vertinimo ir pripažinimo etapai Vertinimas ir pripažinimas yra organizuojamas įgaliotoje institucijoje (organizacijoje) ir apima keletą nuoseklių etapų: </vt:lpstr>
      <vt:lpstr>Kompetencijų vertinimo metodai</vt:lpstr>
      <vt:lpstr>Kompetencijų vertinimo ir  pripažinimo rezultatai gali būti:</vt:lpstr>
      <vt:lpstr>  Kodėl reiktų vertinti ir pripažinti kompetencijas?</vt:lpstr>
      <vt:lpstr>Įsivertinkite savo pažangą</vt:lpstr>
      <vt:lpstr>Linkime sėkmės, įdarbinant talentą versle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I  „Basics of a Lifestyle Entrepreneur“</dc:title>
  <dc:creator>Edita_</dc:creator>
  <cp:lastModifiedBy>Laimute</cp:lastModifiedBy>
  <cp:revision>82</cp:revision>
  <cp:lastPrinted>2015-11-09T09:43:20Z</cp:lastPrinted>
  <dcterms:created xsi:type="dcterms:W3CDTF">2015-10-26T05:22:16Z</dcterms:created>
  <dcterms:modified xsi:type="dcterms:W3CDTF">2017-05-17T14:04:59Z</dcterms:modified>
</cp:coreProperties>
</file>